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0"/>
  </p:notesMasterIdLst>
  <p:sldIdLst>
    <p:sldId id="257" r:id="rId2"/>
    <p:sldId id="355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258" r:id="rId11"/>
    <p:sldId id="259" r:id="rId12"/>
    <p:sldId id="260" r:id="rId13"/>
    <p:sldId id="261" r:id="rId14"/>
    <p:sldId id="262" r:id="rId15"/>
    <p:sldId id="263" r:id="rId16"/>
    <p:sldId id="269" r:id="rId17"/>
    <p:sldId id="273" r:id="rId18"/>
    <p:sldId id="274" r:id="rId19"/>
    <p:sldId id="289" r:id="rId20"/>
    <p:sldId id="363" r:id="rId21"/>
    <p:sldId id="290" r:id="rId22"/>
    <p:sldId id="364" r:id="rId23"/>
    <p:sldId id="295" r:id="rId24"/>
    <p:sldId id="296" r:id="rId25"/>
    <p:sldId id="297" r:id="rId26"/>
    <p:sldId id="298" r:id="rId27"/>
    <p:sldId id="301" r:id="rId28"/>
    <p:sldId id="303" r:id="rId29"/>
    <p:sldId id="304" r:id="rId30"/>
    <p:sldId id="305" r:id="rId31"/>
    <p:sldId id="306" r:id="rId32"/>
    <p:sldId id="318" r:id="rId33"/>
    <p:sldId id="320" r:id="rId34"/>
    <p:sldId id="321" r:id="rId35"/>
    <p:sldId id="322" r:id="rId36"/>
    <p:sldId id="323" r:id="rId37"/>
    <p:sldId id="324" r:id="rId38"/>
    <p:sldId id="325" r:id="rId39"/>
    <p:sldId id="326" r:id="rId40"/>
    <p:sldId id="327" r:id="rId41"/>
    <p:sldId id="331" r:id="rId42"/>
    <p:sldId id="346" r:id="rId43"/>
    <p:sldId id="341" r:id="rId44"/>
    <p:sldId id="347" r:id="rId45"/>
    <p:sldId id="349" r:id="rId46"/>
    <p:sldId id="351" r:id="rId47"/>
    <p:sldId id="352" r:id="rId48"/>
    <p:sldId id="354" r:id="rId49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4E098688-D8D7-47BA-8D60-C1B8F172F7A5}">
          <p14:sldIdLst>
            <p14:sldId id="257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258"/>
            <p14:sldId id="259"/>
            <p14:sldId id="260"/>
            <p14:sldId id="261"/>
            <p14:sldId id="262"/>
            <p14:sldId id="263"/>
            <p14:sldId id="269"/>
            <p14:sldId id="273"/>
            <p14:sldId id="274"/>
            <p14:sldId id="289"/>
            <p14:sldId id="363"/>
            <p14:sldId id="290"/>
            <p14:sldId id="364"/>
            <p14:sldId id="295"/>
            <p14:sldId id="296"/>
            <p14:sldId id="297"/>
            <p14:sldId id="298"/>
            <p14:sldId id="301"/>
            <p14:sldId id="303"/>
            <p14:sldId id="304"/>
            <p14:sldId id="305"/>
            <p14:sldId id="306"/>
            <p14:sldId id="318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31"/>
            <p14:sldId id="346"/>
            <p14:sldId id="341"/>
          </p14:sldIdLst>
        </p14:section>
        <p14:section name="Sección sin título" id="{15DD665E-86DA-43E6-85FD-35025421F98E}">
          <p14:sldIdLst>
            <p14:sldId id="347"/>
            <p14:sldId id="349"/>
            <p14:sldId id="351"/>
            <p14:sldId id="352"/>
            <p14:sldId id="35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69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90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73688-213D-43AD-B6E3-F0F549ABA520}" type="datetimeFigureOut">
              <a:rPr lang="es-AR" smtClean="0"/>
              <a:t>16/5/2016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61A487-F940-4B73-B8F7-0EFD7F2641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96183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Overla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dirty="0">
                  <a:ln w="3175">
                    <a:solidFill>
                      <a:srgbClr val="F3F2DC">
                        <a:alpha val="60000"/>
                      </a:srgbClr>
                    </a:solidFill>
                  </a:ln>
                  <a:solidFill>
                    <a:srgbClr val="F3F2DC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D03750F-ECDE-4D68-8BE8-5BF0B2137ED4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5106414-E976-4B34-B4DD-19F749C52695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847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4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4DB07-D441-4D18-9209-1C1338EAF881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8F27F-6514-4537-B353-EFBA8F612C4F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33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>
              <a:off x="4146745" y="1381458"/>
              <a:ext cx="8776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2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20BB1-7471-435C-BA74-AF102597564E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A3762-8B3D-4B15-B1AA-F2FE4CF63064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672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B4EAD-1ADA-4CA2-A1D4-5CB2A01A0CEE}" type="datetime1">
              <a:rPr lang="es-ES">
                <a:solidFill>
                  <a:srgbClr val="F3F2DC"/>
                </a:solidFill>
              </a:rPr>
              <a:pPr>
                <a:defRPr/>
              </a:pPr>
              <a:t>16/05/2016</a:t>
            </a:fld>
            <a:endParaRPr lang="es-ES" dirty="0">
              <a:solidFill>
                <a:srgbClr val="F3F2D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>
                <a:solidFill>
                  <a:srgbClr val="F3F2DC"/>
                </a:solidFill>
              </a:rPr>
              <a:t>Farm. Pablo F. Corregidor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793E-E8AA-4B1D-A4B1-C465B5AC1FC5}" type="slidenum">
              <a:rPr lang="es-ES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ES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572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2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3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4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0432D-B9C0-489A-89BF-03FE1B459731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717C0-A4D5-467E-8395-0E49DE690CA4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47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overOverla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F180F-1BB0-4438-BC15-105EED630363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08798-913C-40D1-81D3-B5A31C9B7A41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025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13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810CB-9B00-4639-B58A-DEC1D366817D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DEDA1-83A1-4095-838F-06F9B49C4DED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188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15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1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1291C-6F2C-446B-9662-A97197730407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4A12A-3963-4211-81C8-3F629FDF1463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857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13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4934F-266C-46B7-94C7-8313CFC0D881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E7BF3-7D92-4C38-BB30-2A66D508AE6B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812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42D04-5633-46E3-92F8-09CC7A6306C4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7BB3F-2D50-4EB3-9DCA-B355BA5E1C9F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55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9D393-BF48-49AE-A62E-0B2C84039803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5FFC4-F71E-46EF-A3F2-5E238C9AED98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350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dirty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FBAE3-7F13-4028-9FEB-589718CA950D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7220B-FE2D-4C04-9152-B81E775DA549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208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título del patrón</a:t>
            </a:r>
            <a:endParaRPr lang="en-US" altLang="es-AR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texto del patrón</a:t>
            </a:r>
          </a:p>
          <a:p>
            <a:pPr lvl="1"/>
            <a:r>
              <a:rPr lang="es-ES" altLang="es-AR" smtClean="0"/>
              <a:t>Segundo nivel</a:t>
            </a:r>
          </a:p>
          <a:p>
            <a:pPr lvl="2"/>
            <a:r>
              <a:rPr lang="es-ES" altLang="es-AR" smtClean="0"/>
              <a:t>Tercer nivel</a:t>
            </a:r>
          </a:p>
          <a:p>
            <a:pPr lvl="3"/>
            <a:r>
              <a:rPr lang="es-ES" altLang="es-AR" smtClean="0"/>
              <a:t>Cuarto nivel</a:t>
            </a:r>
          </a:p>
          <a:p>
            <a:pPr lvl="4"/>
            <a:r>
              <a:rPr lang="es-ES" altLang="es-AR" smtClean="0"/>
              <a:t>Quinto nivel</a:t>
            </a:r>
            <a:endParaRPr lang="en-US" altLang="es-A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B13E910-AB04-4BAA-8DC2-A4195902E028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16/5/2016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60C632F-CE74-4761-ACAB-B5290CCEEDED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4940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FFFFFF"/>
          </a:solidFill>
          <a:latin typeface="+mn-lt"/>
          <a:ea typeface="+mn-ea"/>
          <a:cs typeface="+mn-cs"/>
        </a:defRPr>
      </a:lvl1pPr>
      <a:lvl2pPr marL="776288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FFFFFF"/>
          </a:solidFill>
          <a:latin typeface="+mn-lt"/>
          <a:ea typeface="+mn-ea"/>
          <a:cs typeface="+mn-cs"/>
        </a:defRPr>
      </a:lvl3pPr>
      <a:lvl4pPr marL="1508125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kern="1200">
          <a:solidFill>
            <a:srgbClr val="FFFFFF"/>
          </a:solidFill>
          <a:latin typeface="+mn-lt"/>
          <a:ea typeface="+mn-ea"/>
          <a:cs typeface="+mn-cs"/>
        </a:defRPr>
      </a:lvl4pPr>
      <a:lvl5pPr marL="1828800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FFFFFF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0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ángulo 1026"/>
          <p:cNvSpPr>
            <a:spLocks noGrp="1" noChangeArrowheads="1"/>
          </p:cNvSpPr>
          <p:nvPr>
            <p:ph type="ctrTitle"/>
          </p:nvPr>
        </p:nvSpPr>
        <p:spPr>
          <a:xfrm>
            <a:off x="755650" y="1052513"/>
            <a:ext cx="7777163" cy="17287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4800" b="1" dirty="0" smtClean="0">
                <a:solidFill>
                  <a:schemeClr val="bg1"/>
                </a:solidFill>
                <a:latin typeface="Arial Rounded MT Bold" pitchFamily="34" charset="0"/>
              </a:rPr>
              <a:t>METABOLISMO DE LÍPIDOS</a:t>
            </a:r>
            <a:r>
              <a:rPr lang="es-AR" sz="4000" dirty="0" smtClean="0">
                <a:solidFill>
                  <a:schemeClr val="bg1"/>
                </a:solidFill>
                <a:latin typeface="Arial Rounded MT Bold" pitchFamily="34" charset="0"/>
              </a:rPr>
              <a:t/>
            </a:r>
            <a:br>
              <a:rPr lang="es-AR" sz="4000" dirty="0" smtClean="0">
                <a:solidFill>
                  <a:schemeClr val="bg1"/>
                </a:solidFill>
                <a:latin typeface="Arial Rounded MT Bold" pitchFamily="34" charset="0"/>
              </a:rPr>
            </a:br>
            <a:r>
              <a:rPr lang="es-AR" sz="4000" dirty="0" smtClean="0">
                <a:solidFill>
                  <a:schemeClr val="bg1"/>
                </a:solidFill>
                <a:latin typeface="Arial Rounded MT Bold" pitchFamily="34" charset="0"/>
              </a:rPr>
              <a:t/>
            </a:r>
            <a:br>
              <a:rPr lang="es-AR" sz="4000" dirty="0" smtClean="0">
                <a:solidFill>
                  <a:schemeClr val="bg1"/>
                </a:solidFill>
                <a:latin typeface="Arial Rounded MT Bold" pitchFamily="34" charset="0"/>
              </a:rPr>
            </a:br>
            <a:r>
              <a:rPr lang="es-AR" sz="4000" b="1" dirty="0">
                <a:solidFill>
                  <a:schemeClr val="bg1"/>
                </a:solidFill>
                <a:latin typeface="Arial Rounded MT Bold" pitchFamily="34" charset="0"/>
              </a:rPr>
              <a:t>Transporte de lípidos</a:t>
            </a:r>
            <a:endParaRPr lang="es-ES" sz="4000" b="1" dirty="0" smtClean="0">
              <a:solidFill>
                <a:schemeClr val="bg1"/>
              </a:solidFill>
            </a:endParaRPr>
          </a:p>
        </p:txBody>
      </p:sp>
      <p:sp>
        <p:nvSpPr>
          <p:cNvPr id="3075" name="Rectángulo 1027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573463"/>
            <a:ext cx="6400800" cy="1752600"/>
          </a:xfrm>
        </p:spPr>
        <p:txBody>
          <a:bodyPr/>
          <a:lstStyle/>
          <a:p>
            <a:pPr eaLnBrk="1" hangingPunct="1"/>
            <a:r>
              <a:rPr lang="es-AR" altLang="es-AR" sz="4000" smtClean="0">
                <a:solidFill>
                  <a:schemeClr val="bg1"/>
                </a:solidFill>
                <a:latin typeface="Arial Rounded MT Bold" pitchFamily="34" charset="0"/>
              </a:rPr>
              <a:t>LIPOPROTEÍNAS</a:t>
            </a:r>
            <a:endParaRPr lang="es-ES" altLang="es-AR" sz="4000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28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agen 4" descr="fi18p3"/>
          <p:cNvPicPr>
            <a:picLocks noChangeAspect="1" noChangeArrowheads="1"/>
          </p:cNvPicPr>
          <p:nvPr/>
        </p:nvPicPr>
        <p:blipFill>
          <a:blip r:embed="rId2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0"/>
            <a:ext cx="6570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Cuadro de texto 6"/>
          <p:cNvSpPr txBox="1">
            <a:spLocks noChangeArrowheads="1"/>
          </p:cNvSpPr>
          <p:nvPr/>
        </p:nvSpPr>
        <p:spPr bwMode="auto">
          <a:xfrm>
            <a:off x="1403350" y="260350"/>
            <a:ext cx="1296988" cy="3968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Hígado</a:t>
            </a:r>
          </a:p>
        </p:txBody>
      </p:sp>
      <p:sp>
        <p:nvSpPr>
          <p:cNvPr id="4100" name="Cuadro de texto 7"/>
          <p:cNvSpPr txBox="1">
            <a:spLocks noChangeArrowheads="1"/>
          </p:cNvSpPr>
          <p:nvPr/>
        </p:nvSpPr>
        <p:spPr bwMode="auto">
          <a:xfrm>
            <a:off x="6372225" y="692150"/>
            <a:ext cx="1584325" cy="3968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Estómago</a:t>
            </a:r>
            <a:endParaRPr lang="es-ES_tradnl" altLang="es-AR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1" name="Cuadro de texto 8"/>
          <p:cNvSpPr txBox="1">
            <a:spLocks noChangeArrowheads="1"/>
          </p:cNvSpPr>
          <p:nvPr/>
        </p:nvSpPr>
        <p:spPr bwMode="auto">
          <a:xfrm>
            <a:off x="1403350" y="836613"/>
            <a:ext cx="1439863" cy="3968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Vesícula</a:t>
            </a:r>
            <a:endParaRPr lang="es-ES_tradnl" altLang="es-AR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2" name="Cuadro de texto 9"/>
          <p:cNvSpPr txBox="1">
            <a:spLocks noChangeArrowheads="1"/>
          </p:cNvSpPr>
          <p:nvPr/>
        </p:nvSpPr>
        <p:spPr bwMode="auto">
          <a:xfrm>
            <a:off x="1403350" y="1412875"/>
            <a:ext cx="1296988" cy="7016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Sales biliares</a:t>
            </a:r>
            <a:endParaRPr lang="es-ES_tradnl" altLang="es-AR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3" name="Cuadro de texto 10"/>
          <p:cNvSpPr txBox="1">
            <a:spLocks noChangeArrowheads="1"/>
          </p:cNvSpPr>
          <p:nvPr/>
        </p:nvSpPr>
        <p:spPr bwMode="auto">
          <a:xfrm>
            <a:off x="6300788" y="1557338"/>
            <a:ext cx="1512887" cy="3968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Páncreas</a:t>
            </a:r>
            <a:endParaRPr lang="es-ES_tradnl" altLang="es-AR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4" name="Cuadro de texto 12"/>
          <p:cNvSpPr txBox="1">
            <a:spLocks noChangeArrowheads="1"/>
          </p:cNvSpPr>
          <p:nvPr/>
        </p:nvSpPr>
        <p:spPr bwMode="auto">
          <a:xfrm>
            <a:off x="6588125" y="1844675"/>
            <a:ext cx="2376488" cy="10064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Intestino delgado </a:t>
            </a: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(</a:t>
            </a:r>
            <a:r>
              <a:rPr lang="es-ES_tradnl" altLang="es-AR" sz="2000" dirty="0" err="1">
                <a:solidFill>
                  <a:schemeClr val="bg1"/>
                </a:solidFill>
                <a:latin typeface="Arial" charset="0"/>
              </a:rPr>
              <a:t>Enz.Hidrol.Panc</a:t>
            </a: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.)</a:t>
            </a:r>
            <a:endParaRPr lang="es-ES_tradnl" altLang="es-AR" sz="2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105" name="Cuadro de texto 13"/>
          <p:cNvSpPr txBox="1">
            <a:spLocks noChangeArrowheads="1"/>
          </p:cNvSpPr>
          <p:nvPr/>
        </p:nvSpPr>
        <p:spPr bwMode="auto">
          <a:xfrm>
            <a:off x="755650" y="2349500"/>
            <a:ext cx="2160588" cy="10064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Triglicéridos </a:t>
            </a: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transportados por VLDL</a:t>
            </a:r>
            <a:endParaRPr lang="es-ES_tradnl" altLang="es-AR" sz="2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106" name="Cuadro de texto 14"/>
          <p:cNvSpPr txBox="1">
            <a:spLocks noChangeArrowheads="1"/>
          </p:cNvSpPr>
          <p:nvPr/>
        </p:nvSpPr>
        <p:spPr bwMode="auto">
          <a:xfrm>
            <a:off x="1187450" y="3357563"/>
            <a:ext cx="1296988" cy="7016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Tejido adiposo</a:t>
            </a:r>
            <a:endParaRPr lang="es-ES_tradnl" altLang="es-AR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7" name="Cuadro de texto 15"/>
          <p:cNvSpPr txBox="1">
            <a:spLocks noChangeArrowheads="1"/>
          </p:cNvSpPr>
          <p:nvPr/>
        </p:nvSpPr>
        <p:spPr bwMode="auto">
          <a:xfrm>
            <a:off x="6300788" y="4149725"/>
            <a:ext cx="1871662" cy="70802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Ac. grasos</a:t>
            </a: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albúmina</a:t>
            </a:r>
            <a:endParaRPr lang="es-ES_tradnl" altLang="es-AR" sz="2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108" name="Cuadro de texto 16"/>
          <p:cNvSpPr txBox="1">
            <a:spLocks noChangeArrowheads="1"/>
          </p:cNvSpPr>
          <p:nvPr/>
        </p:nvSpPr>
        <p:spPr bwMode="auto">
          <a:xfrm>
            <a:off x="6516688" y="3070225"/>
            <a:ext cx="2160587" cy="10064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Triglicéridos </a:t>
            </a: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transportados/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Quilomicrones</a:t>
            </a:r>
            <a:endParaRPr lang="es-ES_tradnl" altLang="es-AR" sz="2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109" name="Cuadro de texto 17"/>
          <p:cNvSpPr txBox="1">
            <a:spLocks noChangeArrowheads="1"/>
          </p:cNvSpPr>
          <p:nvPr/>
        </p:nvSpPr>
        <p:spPr bwMode="auto">
          <a:xfrm>
            <a:off x="4067175" y="3357563"/>
            <a:ext cx="1223963" cy="6413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 dirty="0">
                <a:solidFill>
                  <a:schemeClr val="bg1"/>
                </a:solidFill>
                <a:latin typeface="Arial Black" pitchFamily="34" charset="0"/>
              </a:rPr>
              <a:t>Tejido adiposo</a:t>
            </a:r>
            <a:endParaRPr lang="es-ES_tradnl" altLang="es-AR" sz="18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10" name="Cuadro de texto 18"/>
          <p:cNvSpPr txBox="1">
            <a:spLocks noChangeArrowheads="1"/>
          </p:cNvSpPr>
          <p:nvPr/>
        </p:nvSpPr>
        <p:spPr bwMode="auto">
          <a:xfrm>
            <a:off x="4211638" y="4652963"/>
            <a:ext cx="1008062" cy="825500"/>
          </a:xfrm>
          <a:prstGeom prst="rect">
            <a:avLst/>
          </a:prstGeom>
          <a:solidFill>
            <a:srgbClr val="FFCA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dirty="0">
                <a:solidFill>
                  <a:schemeClr val="bg1"/>
                </a:solidFill>
                <a:latin typeface="Arial" charset="0"/>
              </a:rPr>
              <a:t>Músculo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dirty="0">
                <a:solidFill>
                  <a:schemeClr val="bg1"/>
                </a:solidFill>
                <a:latin typeface="Arial" charset="0"/>
              </a:rPr>
              <a:t>Hígado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dirty="0">
                <a:solidFill>
                  <a:schemeClr val="bg1"/>
                </a:solidFill>
                <a:latin typeface="Arial" charset="0"/>
              </a:rPr>
              <a:t>Corazón</a:t>
            </a:r>
          </a:p>
        </p:txBody>
      </p:sp>
    </p:spTree>
    <p:extLst>
      <p:ext uri="{BB962C8B-B14F-4D97-AF65-F5344CB8AC3E}">
        <p14:creationId xmlns:p14="http://schemas.microsoft.com/office/powerpoint/2010/main" val="131041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uadro de texto 5"/>
          <p:cNvSpPr txBox="1">
            <a:spLocks noChangeArrowheads="1"/>
          </p:cNvSpPr>
          <p:nvPr/>
        </p:nvSpPr>
        <p:spPr bwMode="auto">
          <a:xfrm>
            <a:off x="217488" y="115888"/>
            <a:ext cx="8675687" cy="85566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auto" hangingPunct="1">
              <a:lnSpc>
                <a:spcPct val="155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s-ES_tradnl" sz="3200" b="1" dirty="0">
                <a:latin typeface="Arial Rounded MT Bold" pitchFamily="34" charset="0"/>
                <a:cs typeface="+mn-cs"/>
              </a:rPr>
              <a:t>ESTRUCTURA DE UNA LIPOPROTEINA</a:t>
            </a:r>
          </a:p>
        </p:txBody>
      </p:sp>
      <p:grpSp>
        <p:nvGrpSpPr>
          <p:cNvPr id="5123" name="Grupo 11"/>
          <p:cNvGrpSpPr>
            <a:grpSpLocks/>
          </p:cNvGrpSpPr>
          <p:nvPr/>
        </p:nvGrpSpPr>
        <p:grpSpPr bwMode="auto">
          <a:xfrm>
            <a:off x="1231900" y="1198563"/>
            <a:ext cx="6913563" cy="5567362"/>
            <a:chOff x="793" y="663"/>
            <a:chExt cx="4355" cy="3507"/>
          </a:xfrm>
        </p:grpSpPr>
        <p:pic>
          <p:nvPicPr>
            <p:cNvPr id="5124" name="Imagen 4"/>
            <p:cNvPicPr>
              <a:picLocks noChangeAspect="1" noChangeArrowheads="1"/>
            </p:cNvPicPr>
            <p:nvPr/>
          </p:nvPicPr>
          <p:blipFill>
            <a:blip r:embed="rId2">
              <a:lum bright="-24000"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707"/>
              <a:ext cx="4309" cy="3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25" name="Cuadro de texto 7" descr="25%"/>
            <p:cNvSpPr txBox="1">
              <a:spLocks noChangeArrowheads="1"/>
            </p:cNvSpPr>
            <p:nvPr/>
          </p:nvSpPr>
          <p:spPr bwMode="auto">
            <a:xfrm>
              <a:off x="793" y="1056"/>
              <a:ext cx="998" cy="288"/>
            </a:xfrm>
            <a:prstGeom prst="rect">
              <a:avLst/>
            </a:prstGeom>
            <a:pattFill prst="pct25">
              <a:fgClr>
                <a:srgbClr val="FF9933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_tradnl" altLang="es-AR" sz="2400" b="1">
                  <a:latin typeface="Times New Roman" pitchFamily="18" charset="0"/>
                </a:rPr>
                <a:t>Proteína</a:t>
              </a:r>
            </a:p>
          </p:txBody>
        </p:sp>
        <p:sp>
          <p:nvSpPr>
            <p:cNvPr id="5126" name="Cuadro de texto 8" descr="25%"/>
            <p:cNvSpPr txBox="1">
              <a:spLocks noChangeArrowheads="1"/>
            </p:cNvSpPr>
            <p:nvPr/>
          </p:nvSpPr>
          <p:spPr bwMode="auto">
            <a:xfrm>
              <a:off x="1882" y="663"/>
              <a:ext cx="1134" cy="288"/>
            </a:xfrm>
            <a:prstGeom prst="rect">
              <a:avLst/>
            </a:prstGeom>
            <a:pattFill prst="pct25">
              <a:fgClr>
                <a:srgbClr val="FF9933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2400" b="1">
                  <a:latin typeface="Times New Roman" pitchFamily="18" charset="0"/>
                </a:rPr>
                <a:t>Fosfolípidos</a:t>
              </a:r>
            </a:p>
          </p:txBody>
        </p:sp>
        <p:sp>
          <p:nvSpPr>
            <p:cNvPr id="5127" name="Cuadro de texto 9" descr="25%"/>
            <p:cNvSpPr txBox="1">
              <a:spLocks noChangeArrowheads="1"/>
            </p:cNvSpPr>
            <p:nvPr/>
          </p:nvSpPr>
          <p:spPr bwMode="auto">
            <a:xfrm>
              <a:off x="3334" y="709"/>
              <a:ext cx="998" cy="288"/>
            </a:xfrm>
            <a:prstGeom prst="rect">
              <a:avLst/>
            </a:prstGeom>
            <a:pattFill prst="pct25">
              <a:fgClr>
                <a:srgbClr val="FF9933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2400" b="1">
                  <a:latin typeface="Times New Roman" pitchFamily="18" charset="0"/>
                </a:rPr>
                <a:t>Colesterol</a:t>
              </a:r>
            </a:p>
          </p:txBody>
        </p:sp>
        <p:sp>
          <p:nvSpPr>
            <p:cNvPr id="5128" name="Cuadro de texto 10"/>
            <p:cNvSpPr txBox="1">
              <a:spLocks noChangeArrowheads="1"/>
            </p:cNvSpPr>
            <p:nvPr/>
          </p:nvSpPr>
          <p:spPr bwMode="auto">
            <a:xfrm>
              <a:off x="2086" y="2478"/>
              <a:ext cx="1860" cy="75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lnSpc>
                  <a:spcPct val="160000"/>
                </a:lnSpc>
                <a:spcBef>
                  <a:spcPct val="0"/>
                </a:spcBef>
                <a:buFontTx/>
                <a:buNone/>
              </a:pPr>
              <a:r>
                <a:rPr lang="es-ES_tradnl" altLang="es-AR" sz="2400" b="1" dirty="0">
                  <a:solidFill>
                    <a:srgbClr val="FF0000"/>
                  </a:solidFill>
                  <a:latin typeface="Times New Roman" pitchFamily="18" charset="0"/>
                </a:rPr>
                <a:t>Esteres de Colesterol  </a:t>
              </a:r>
              <a:r>
                <a:rPr lang="es-ES_tradnl" altLang="es-AR" sz="2400" b="1" dirty="0" err="1">
                  <a:solidFill>
                    <a:srgbClr val="FF0000"/>
                  </a:solidFill>
                  <a:latin typeface="Times New Roman" pitchFamily="18" charset="0"/>
                </a:rPr>
                <a:t>Triacilglicéridos</a:t>
              </a:r>
              <a:endParaRPr lang="es-ES_tradnl" altLang="es-AR" sz="2400" b="1" dirty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255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79425"/>
            <a:ext cx="8177212" cy="613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ángulo 3" descr="25%"/>
          <p:cNvSpPr>
            <a:spLocks noGrp="1" noChangeArrowheads="1"/>
          </p:cNvSpPr>
          <p:nvPr>
            <p:ph idx="1"/>
          </p:nvPr>
        </p:nvSpPr>
        <p:spPr>
          <a:xfrm>
            <a:off x="323850" y="1981200"/>
            <a:ext cx="8496300" cy="4687888"/>
          </a:xfrm>
          <a:pattFill prst="pct25">
            <a:fgClr>
              <a:srgbClr val="00CCFF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3600" b="1" dirty="0" smtClean="0">
                <a:latin typeface="Arial Rounded MT Bold" pitchFamily="34" charset="0"/>
              </a:rPr>
              <a:t>   </a:t>
            </a:r>
            <a:r>
              <a:rPr lang="es-ES" sz="2800" b="1" u="sng" dirty="0" smtClean="0">
                <a:latin typeface="Arial Rounded MT Bold" pitchFamily="34" charset="0"/>
              </a:rPr>
              <a:t>Tipo</a:t>
            </a:r>
            <a:r>
              <a:rPr lang="es-ES" sz="3600" b="1" u="sng" dirty="0" smtClean="0">
                <a:latin typeface="Arial Rounded MT Bold" pitchFamily="34" charset="0"/>
              </a:rPr>
              <a:t>		     </a:t>
            </a:r>
            <a:r>
              <a:rPr lang="es-ES" sz="2800" b="1" u="sng" dirty="0" smtClean="0">
                <a:latin typeface="Arial Rounded MT Bold" pitchFamily="34" charset="0"/>
              </a:rPr>
              <a:t>Lípido principal</a:t>
            </a:r>
            <a:r>
              <a:rPr lang="es-ES" sz="3600" b="1" u="sng" dirty="0" smtClean="0">
                <a:latin typeface="Arial Rounded MT Bold" pitchFamily="34" charset="0"/>
              </a:rPr>
              <a:t>  </a:t>
            </a:r>
            <a:r>
              <a:rPr lang="es-ES" sz="2800" b="1" u="sng" dirty="0" smtClean="0">
                <a:latin typeface="Arial Rounded MT Bold" pitchFamily="34" charset="0"/>
              </a:rPr>
              <a:t>transportado</a:t>
            </a:r>
          </a:p>
          <a:p>
            <a:pPr eaLnBrk="1" fontAlgn="auto" hangingPunct="1">
              <a:lnSpc>
                <a:spcPct val="140000"/>
              </a:lnSpc>
              <a:spcAft>
                <a:spcPts val="0"/>
              </a:spcAft>
              <a:buFontTx/>
              <a:buNone/>
              <a:defRPr/>
            </a:pPr>
            <a:endParaRPr lang="es-ES" sz="2800" b="1" dirty="0" smtClean="0">
              <a:latin typeface="Arial Rounded MT Bold" pitchFamily="34" charset="0"/>
            </a:endParaRPr>
          </a:p>
          <a:p>
            <a:pPr eaLnBrk="1" fontAlgn="auto" hangingPunct="1">
              <a:lnSpc>
                <a:spcPct val="140000"/>
              </a:lnSpc>
              <a:spcAft>
                <a:spcPts val="0"/>
              </a:spcAft>
              <a:buFontTx/>
              <a:buNone/>
              <a:defRPr/>
            </a:pPr>
            <a:r>
              <a:rPr lang="es-ES" sz="2800" b="1" dirty="0" smtClean="0">
                <a:latin typeface="Arial Rounded MT Bold" pitchFamily="34" charset="0"/>
              </a:rPr>
              <a:t>Quilomicrones		Triglicéridos (intestinales)	</a:t>
            </a:r>
          </a:p>
          <a:p>
            <a:pPr eaLnBrk="1" fontAlgn="auto" hangingPunct="1">
              <a:lnSpc>
                <a:spcPct val="140000"/>
              </a:lnSpc>
              <a:spcAft>
                <a:spcPts val="0"/>
              </a:spcAft>
              <a:buFontTx/>
              <a:buNone/>
              <a:defRPr/>
            </a:pPr>
            <a:r>
              <a:rPr lang="es-ES" sz="2800" b="1" dirty="0" smtClean="0">
                <a:latin typeface="Arial Rounded MT Bold" pitchFamily="34" charset="0"/>
              </a:rPr>
              <a:t>VLDL				Triglicéridos (del hígado)</a:t>
            </a:r>
          </a:p>
          <a:p>
            <a:pPr eaLnBrk="1" fontAlgn="auto" hangingPunct="1">
              <a:lnSpc>
                <a:spcPct val="140000"/>
              </a:lnSpc>
              <a:spcAft>
                <a:spcPts val="0"/>
              </a:spcAft>
              <a:buFontTx/>
              <a:buNone/>
              <a:defRPr/>
            </a:pPr>
            <a:r>
              <a:rPr lang="es-ES" sz="2800" b="1" dirty="0" smtClean="0">
                <a:latin typeface="Arial Rounded MT Bold" pitchFamily="34" charset="0"/>
              </a:rPr>
              <a:t>LDL				Colesterol esterificado (CE)</a:t>
            </a:r>
          </a:p>
          <a:p>
            <a:pPr eaLnBrk="1" fontAlgn="auto" hangingPunct="1">
              <a:lnSpc>
                <a:spcPct val="140000"/>
              </a:lnSpc>
              <a:spcAft>
                <a:spcPts val="0"/>
              </a:spcAft>
              <a:buFontTx/>
              <a:buNone/>
              <a:defRPr/>
            </a:pPr>
            <a:r>
              <a:rPr lang="es-ES" sz="2800" b="1" dirty="0" smtClean="0">
                <a:latin typeface="Arial Rounded MT Bold" pitchFamily="34" charset="0"/>
              </a:rPr>
              <a:t>HDL		 		Colesterol</a:t>
            </a:r>
            <a:r>
              <a:rPr lang="es-ES" sz="2800" b="1" dirty="0" smtClean="0"/>
              <a:t>	</a:t>
            </a:r>
          </a:p>
        </p:txBody>
      </p:sp>
      <p:sp>
        <p:nvSpPr>
          <p:cNvPr id="10242" name="Rectángulo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7772400" cy="1143000"/>
          </a:xfrm>
          <a:solidFill>
            <a:schemeClr val="accent3">
              <a:lumMod val="75000"/>
            </a:scheme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 smtClean="0">
                <a:latin typeface="Arial Rounded MT Bold" pitchFamily="34" charset="0"/>
              </a:rPr>
              <a:t>Clases de Lipoproteínas</a:t>
            </a:r>
          </a:p>
        </p:txBody>
      </p:sp>
    </p:spTree>
    <p:extLst>
      <p:ext uri="{BB962C8B-B14F-4D97-AF65-F5344CB8AC3E}">
        <p14:creationId xmlns:p14="http://schemas.microsoft.com/office/powerpoint/2010/main" val="9157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ángulo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ES_tradnl" altLang="es-AR" smtClean="0"/>
          </a:p>
        </p:txBody>
      </p:sp>
      <p:sp>
        <p:nvSpPr>
          <p:cNvPr id="8194" name="Rectángulo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_tradnl" altLang="es-AR" smtClean="0"/>
          </a:p>
        </p:txBody>
      </p:sp>
      <p:grpSp>
        <p:nvGrpSpPr>
          <p:cNvPr id="8196" name="Grupo 8"/>
          <p:cNvGrpSpPr>
            <a:grpSpLocks/>
          </p:cNvGrpSpPr>
          <p:nvPr/>
        </p:nvGrpSpPr>
        <p:grpSpPr bwMode="auto">
          <a:xfrm>
            <a:off x="250825" y="260350"/>
            <a:ext cx="8642350" cy="6264275"/>
            <a:chOff x="385" y="391"/>
            <a:chExt cx="5035" cy="3624"/>
          </a:xfrm>
        </p:grpSpPr>
        <p:grpSp>
          <p:nvGrpSpPr>
            <p:cNvPr id="8197" name="Grupo 6"/>
            <p:cNvGrpSpPr>
              <a:grpSpLocks/>
            </p:cNvGrpSpPr>
            <p:nvPr/>
          </p:nvGrpSpPr>
          <p:grpSpPr bwMode="auto">
            <a:xfrm>
              <a:off x="385" y="391"/>
              <a:ext cx="5035" cy="3624"/>
              <a:chOff x="385" y="391"/>
              <a:chExt cx="5035" cy="3624"/>
            </a:xfrm>
          </p:grpSpPr>
          <p:pic>
            <p:nvPicPr>
              <p:cNvPr id="8199" name="Imagen 4" descr="2figura02[1]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" y="391"/>
                <a:ext cx="5035" cy="3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00" name="Rectángulo 5"/>
              <p:cNvSpPr>
                <a:spLocks noChangeArrowheads="1"/>
              </p:cNvSpPr>
              <p:nvPr/>
            </p:nvSpPr>
            <p:spPr bwMode="auto">
              <a:xfrm>
                <a:off x="2562" y="935"/>
                <a:ext cx="772" cy="499"/>
              </a:xfrm>
              <a:prstGeom prst="rect">
                <a:avLst/>
              </a:prstGeom>
              <a:solidFill>
                <a:srgbClr val="F89C9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AR" altLang="es-AR" sz="1800"/>
              </a:p>
            </p:txBody>
          </p:sp>
        </p:grpSp>
        <p:sp>
          <p:nvSpPr>
            <p:cNvPr id="8198" name="Rectángulo 7"/>
            <p:cNvSpPr>
              <a:spLocks noChangeArrowheads="1"/>
            </p:cNvSpPr>
            <p:nvPr/>
          </p:nvSpPr>
          <p:spPr bwMode="auto">
            <a:xfrm>
              <a:off x="4468" y="935"/>
              <a:ext cx="907" cy="409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AR" altLang="es-AR" sz="1800"/>
            </a:p>
          </p:txBody>
        </p:sp>
      </p:grpSp>
    </p:spTree>
    <p:extLst>
      <p:ext uri="{BB962C8B-B14F-4D97-AF65-F5344CB8AC3E}">
        <p14:creationId xmlns:p14="http://schemas.microsoft.com/office/powerpoint/2010/main" val="117809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549275"/>
            <a:ext cx="8924925" cy="546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971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ángulo 4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  <a:solidFill>
            <a:schemeClr val="accent3">
              <a:lumMod val="75000"/>
            </a:scheme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3200" b="1" dirty="0" smtClean="0">
                <a:latin typeface="Arial Rounded MT Bold" pitchFamily="34" charset="0"/>
              </a:rPr>
              <a:t>ESTRUCTURA DE UN QUILOMICRON </a:t>
            </a:r>
          </a:p>
        </p:txBody>
      </p:sp>
      <p:grpSp>
        <p:nvGrpSpPr>
          <p:cNvPr id="15363" name="Grupo 10"/>
          <p:cNvGrpSpPr>
            <a:grpSpLocks/>
          </p:cNvGrpSpPr>
          <p:nvPr/>
        </p:nvGrpSpPr>
        <p:grpSpPr bwMode="auto">
          <a:xfrm>
            <a:off x="1692275" y="1397000"/>
            <a:ext cx="5191125" cy="5213350"/>
            <a:chOff x="1066" y="880"/>
            <a:chExt cx="3270" cy="3284"/>
          </a:xfrm>
        </p:grpSpPr>
        <p:pic>
          <p:nvPicPr>
            <p:cNvPr id="15364" name="Imagen 5"/>
            <p:cNvPicPr>
              <a:picLocks noChangeAspect="1" noChangeArrowheads="1"/>
            </p:cNvPicPr>
            <p:nvPr/>
          </p:nvPicPr>
          <p:blipFill>
            <a:blip r:embed="rId2">
              <a:lum bright="-30000" contras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2" y="896"/>
              <a:ext cx="2854" cy="3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Cuadro de texto 6"/>
            <p:cNvSpPr txBox="1">
              <a:spLocks noChangeArrowheads="1"/>
            </p:cNvSpPr>
            <p:nvPr/>
          </p:nvSpPr>
          <p:spPr bwMode="auto">
            <a:xfrm>
              <a:off x="3111" y="880"/>
              <a:ext cx="1225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Apolipoproteinas</a:t>
              </a:r>
            </a:p>
          </p:txBody>
        </p:sp>
        <p:sp>
          <p:nvSpPr>
            <p:cNvPr id="15366" name="Cuadro de texto 7"/>
            <p:cNvSpPr txBox="1">
              <a:spLocks noChangeArrowheads="1"/>
            </p:cNvSpPr>
            <p:nvPr/>
          </p:nvSpPr>
          <p:spPr bwMode="auto">
            <a:xfrm>
              <a:off x="3288" y="3566"/>
              <a:ext cx="907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Fosfolípidos</a:t>
              </a:r>
            </a:p>
          </p:txBody>
        </p:sp>
        <p:sp>
          <p:nvSpPr>
            <p:cNvPr id="15367" name="Cuadro de texto 8"/>
            <p:cNvSpPr txBox="1">
              <a:spLocks noChangeArrowheads="1"/>
            </p:cNvSpPr>
            <p:nvPr/>
          </p:nvSpPr>
          <p:spPr bwMode="auto">
            <a:xfrm>
              <a:off x="2608" y="3829"/>
              <a:ext cx="1633" cy="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Triglicéridos y</a:t>
              </a:r>
            </a:p>
            <a:p>
              <a:pPr eaLnBrk="1" hangingPunct="1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Esteres de colesterol</a:t>
              </a:r>
            </a:p>
          </p:txBody>
        </p:sp>
        <p:sp>
          <p:nvSpPr>
            <p:cNvPr id="15368" name="Cuadro de texto 9"/>
            <p:cNvSpPr txBox="1">
              <a:spLocks noChangeArrowheads="1"/>
            </p:cNvSpPr>
            <p:nvPr/>
          </p:nvSpPr>
          <p:spPr bwMode="auto">
            <a:xfrm>
              <a:off x="1066" y="3612"/>
              <a:ext cx="907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Colesterol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423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9 Grupo"/>
          <p:cNvGrpSpPr/>
          <p:nvPr/>
        </p:nvGrpSpPr>
        <p:grpSpPr>
          <a:xfrm>
            <a:off x="0" y="476672"/>
            <a:ext cx="9252520" cy="6201399"/>
            <a:chOff x="0" y="476672"/>
            <a:chExt cx="9252520" cy="6201399"/>
          </a:xfrm>
        </p:grpSpPr>
        <p:pic>
          <p:nvPicPr>
            <p:cNvPr id="19458" name="Picture 2"/>
            <p:cNvPicPr>
              <a:picLocks noChangeAspect="1" noChangeArrowheads="1"/>
            </p:cNvPicPr>
            <p:nvPr/>
          </p:nvPicPr>
          <p:blipFill>
            <a:blip r:embed="rId2">
              <a:lum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98" y="476672"/>
              <a:ext cx="9144000" cy="56880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1 CuadroTexto"/>
            <p:cNvSpPr txBox="1"/>
            <p:nvPr/>
          </p:nvSpPr>
          <p:spPr>
            <a:xfrm>
              <a:off x="0" y="4293096"/>
              <a:ext cx="13316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>
                  <a:solidFill>
                    <a:srgbClr val="FF0000"/>
                  </a:solidFill>
                </a:rPr>
                <a:t>TG exógenos</a:t>
              </a:r>
              <a:endParaRPr lang="es-AR" dirty="0">
                <a:solidFill>
                  <a:srgbClr val="FF0000"/>
                </a:solidFill>
              </a:endParaRPr>
            </a:p>
          </p:txBody>
        </p:sp>
        <p:sp>
          <p:nvSpPr>
            <p:cNvPr id="3" name="2 Flecha curvada hacia la derecha"/>
            <p:cNvSpPr/>
            <p:nvPr/>
          </p:nvSpPr>
          <p:spPr>
            <a:xfrm rot="2361361">
              <a:off x="133662" y="3643886"/>
              <a:ext cx="246069" cy="592055"/>
            </a:xfrm>
            <a:prstGeom prst="curved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schemeClr val="tx1"/>
                </a:solidFill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1907704" y="3424432"/>
              <a:ext cx="13316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 smtClean="0">
                  <a:solidFill>
                    <a:srgbClr val="FF0000"/>
                  </a:solidFill>
                </a:rPr>
                <a:t>TG endógenos</a:t>
              </a:r>
              <a:endParaRPr lang="es-AR" dirty="0">
                <a:solidFill>
                  <a:srgbClr val="FF0000"/>
                </a:solidFill>
              </a:endParaRPr>
            </a:p>
          </p:txBody>
        </p:sp>
        <p:sp>
          <p:nvSpPr>
            <p:cNvPr id="4" name="3 Flecha curvada hacia la izquierda"/>
            <p:cNvSpPr/>
            <p:nvPr/>
          </p:nvSpPr>
          <p:spPr>
            <a:xfrm>
              <a:off x="2412124" y="3121572"/>
              <a:ext cx="259882" cy="511426"/>
            </a:xfrm>
            <a:prstGeom prst="curved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schemeClr val="tx1"/>
                </a:solidFill>
              </a:endParaRPr>
            </a:p>
          </p:txBody>
        </p:sp>
        <p:sp>
          <p:nvSpPr>
            <p:cNvPr id="6" name="5 Rectángulo"/>
            <p:cNvSpPr/>
            <p:nvPr/>
          </p:nvSpPr>
          <p:spPr>
            <a:xfrm>
              <a:off x="6948264" y="2852936"/>
              <a:ext cx="2195736" cy="331234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272" y="1412776"/>
              <a:ext cx="1630323" cy="2153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8344" y="3789040"/>
              <a:ext cx="1698112" cy="226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6 CuadroTexto"/>
            <p:cNvSpPr txBox="1"/>
            <p:nvPr/>
          </p:nvSpPr>
          <p:spPr>
            <a:xfrm>
              <a:off x="6804247" y="764704"/>
              <a:ext cx="10311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600" dirty="0" smtClean="0">
                  <a:solidFill>
                    <a:schemeClr val="bg1"/>
                  </a:solidFill>
                </a:rPr>
                <a:t>Suero normal</a:t>
              </a:r>
              <a:endParaRPr lang="es-AR" sz="1600" dirty="0">
                <a:solidFill>
                  <a:schemeClr val="bg1"/>
                </a:solidFill>
              </a:endParaRP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7857322" y="764704"/>
              <a:ext cx="12866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600" dirty="0" smtClean="0">
                  <a:solidFill>
                    <a:schemeClr val="bg1"/>
                  </a:solidFill>
                </a:rPr>
                <a:t>Suero </a:t>
              </a:r>
              <a:r>
                <a:rPr lang="es-AR" sz="1600" dirty="0" err="1" smtClean="0">
                  <a:solidFill>
                    <a:schemeClr val="bg1"/>
                  </a:solidFill>
                </a:rPr>
                <a:t>lipémico</a:t>
              </a:r>
              <a:endParaRPr lang="es-AR" sz="1600" dirty="0">
                <a:solidFill>
                  <a:schemeClr val="bg1"/>
                </a:solidFill>
              </a:endParaRP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6781177" y="6093296"/>
              <a:ext cx="11751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600" dirty="0" smtClean="0">
                  <a:solidFill>
                    <a:schemeClr val="bg1"/>
                  </a:solidFill>
                </a:rPr>
                <a:t>Suero normal</a:t>
              </a:r>
              <a:endParaRPr lang="es-AR" sz="1600" dirty="0">
                <a:solidFill>
                  <a:schemeClr val="bg1"/>
                </a:solidFill>
              </a:endParaRP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7702366" y="6093296"/>
              <a:ext cx="15501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600" dirty="0" smtClean="0">
                  <a:solidFill>
                    <a:schemeClr val="bg1"/>
                  </a:solidFill>
                </a:rPr>
                <a:t>Suero con quilomicrones</a:t>
              </a:r>
              <a:endParaRPr lang="es-AR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388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Imagen 2" descr="LIP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5888"/>
            <a:ext cx="8324850" cy="6469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Cuadro de texto 3"/>
          <p:cNvSpPr txBox="1">
            <a:spLocks noChangeArrowheads="1"/>
          </p:cNvSpPr>
          <p:nvPr/>
        </p:nvSpPr>
        <p:spPr bwMode="auto">
          <a:xfrm>
            <a:off x="2786063" y="5770563"/>
            <a:ext cx="9683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000">
                <a:solidFill>
                  <a:srgbClr val="5F5F5F"/>
                </a:solidFill>
                <a:latin typeface="Arial Black" pitchFamily="34" charset="0"/>
              </a:rPr>
              <a:t>TAG</a:t>
            </a:r>
          </a:p>
        </p:txBody>
      </p:sp>
      <p:sp>
        <p:nvSpPr>
          <p:cNvPr id="20484" name="Cuadro de texto 4"/>
          <p:cNvSpPr txBox="1">
            <a:spLocks noChangeArrowheads="1"/>
          </p:cNvSpPr>
          <p:nvPr/>
        </p:nvSpPr>
        <p:spPr bwMode="auto">
          <a:xfrm>
            <a:off x="5862638" y="5770563"/>
            <a:ext cx="482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1000">
                <a:solidFill>
                  <a:srgbClr val="5F5F5F"/>
                </a:solidFill>
                <a:latin typeface="Arial Black" pitchFamily="34" charset="0"/>
              </a:rPr>
              <a:t>TAG</a:t>
            </a:r>
          </a:p>
        </p:txBody>
      </p:sp>
      <p:sp>
        <p:nvSpPr>
          <p:cNvPr id="20487" name="Cuadro de texto 7"/>
          <p:cNvSpPr txBox="1">
            <a:spLocks noChangeArrowheads="1"/>
          </p:cNvSpPr>
          <p:nvPr/>
        </p:nvSpPr>
        <p:spPr bwMode="auto">
          <a:xfrm>
            <a:off x="3995738" y="1700213"/>
            <a:ext cx="9207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200">
                <a:solidFill>
                  <a:schemeClr val="bg2"/>
                </a:solidFill>
                <a:latin typeface="Arial Black" pitchFamily="34" charset="0"/>
              </a:rPr>
              <a:t>TAG</a:t>
            </a:r>
          </a:p>
        </p:txBody>
      </p:sp>
      <p:sp>
        <p:nvSpPr>
          <p:cNvPr id="20488" name="Línea 9"/>
          <p:cNvSpPr>
            <a:spLocks noChangeShapeType="1"/>
          </p:cNvSpPr>
          <p:nvPr/>
        </p:nvSpPr>
        <p:spPr bwMode="auto">
          <a:xfrm flipH="1" flipV="1">
            <a:off x="4859338" y="1989138"/>
            <a:ext cx="3025775" cy="1439862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9251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2788"/>
            <a:ext cx="9144000" cy="543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12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Lípidos dietarios: </a:t>
            </a:r>
            <a:r>
              <a:rPr lang="es-AR" dirty="0" err="1" smtClean="0">
                <a:solidFill>
                  <a:schemeClr val="bg1"/>
                </a:solidFill>
              </a:rPr>
              <a:t>triacilgliceroles</a:t>
            </a:r>
            <a:r>
              <a:rPr lang="es-AR" dirty="0" smtClean="0">
                <a:solidFill>
                  <a:schemeClr val="bg1"/>
                </a:solidFill>
              </a:rPr>
              <a:t> (más abundantes), fosfolípidos, colesterol, ésteres de colesterol y vitaminas liposolubles.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El proceso es favorecido por las sales biliares:  mantienen los lípidos en pequeñas micelas en suspensión en el medio acuoso del contenido intestinal y aumentan la superficie de ataque de las enzimas </a:t>
            </a:r>
            <a:r>
              <a:rPr lang="es-AR" dirty="0" err="1" smtClean="0">
                <a:solidFill>
                  <a:schemeClr val="bg1"/>
                </a:solidFill>
              </a:rPr>
              <a:t>hidrolíticas</a:t>
            </a:r>
            <a:r>
              <a:rPr lang="es-AR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PROCESO DIGESTIVO DE LOS LÍPIDOS</a:t>
            </a:r>
            <a:endParaRPr lang="es-A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4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</a:rPr>
              <a:t>Enzimas que intervienen en el Metabolismo de las lipoproteínas plasmáticas </a:t>
            </a:r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5" name="Rectángulo 6" descr="20%"/>
          <p:cNvSpPr>
            <a:spLocks noChangeArrowheads="1"/>
          </p:cNvSpPr>
          <p:nvPr/>
        </p:nvSpPr>
        <p:spPr bwMode="auto">
          <a:xfrm>
            <a:off x="250825" y="2060575"/>
            <a:ext cx="5256213" cy="1143000"/>
          </a:xfrm>
          <a:prstGeom prst="rect">
            <a:avLst/>
          </a:prstGeom>
          <a:pattFill prst="pct20">
            <a:fgClr>
              <a:srgbClr val="66FF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s-ES" sz="28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LIPOPROTEIN LIPASA (LPL)</a:t>
            </a:r>
          </a:p>
        </p:txBody>
      </p:sp>
      <p:sp>
        <p:nvSpPr>
          <p:cNvPr id="6" name="Elipse 7"/>
          <p:cNvSpPr>
            <a:spLocks noChangeArrowheads="1"/>
          </p:cNvSpPr>
          <p:nvPr/>
        </p:nvSpPr>
        <p:spPr bwMode="auto">
          <a:xfrm>
            <a:off x="7235825" y="1916113"/>
            <a:ext cx="1584325" cy="144145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Pared de</a:t>
            </a:r>
          </a:p>
          <a:p>
            <a:pPr algn="ctr"/>
            <a:r>
              <a:rPr lang="es-ES" b="1" dirty="0" err="1">
                <a:solidFill>
                  <a:schemeClr val="bg1"/>
                </a:solidFill>
              </a:rPr>
              <a:t>Cél</a:t>
            </a:r>
            <a:r>
              <a:rPr lang="es-ES" b="1" dirty="0">
                <a:solidFill>
                  <a:schemeClr val="bg1"/>
                </a:solidFill>
              </a:rPr>
              <a:t>. </a:t>
            </a:r>
          </a:p>
          <a:p>
            <a:pPr algn="ctr"/>
            <a:r>
              <a:rPr lang="es-ES" b="1" dirty="0">
                <a:solidFill>
                  <a:schemeClr val="bg1"/>
                </a:solidFill>
              </a:rPr>
              <a:t>endoteliales</a:t>
            </a:r>
          </a:p>
        </p:txBody>
      </p:sp>
      <p:sp>
        <p:nvSpPr>
          <p:cNvPr id="7" name="Rectángulo 8" descr="20%"/>
          <p:cNvSpPr>
            <a:spLocks noChangeArrowheads="1"/>
          </p:cNvSpPr>
          <p:nvPr/>
        </p:nvSpPr>
        <p:spPr bwMode="auto">
          <a:xfrm>
            <a:off x="539750" y="5229225"/>
            <a:ext cx="4859338" cy="1143000"/>
          </a:xfrm>
          <a:prstGeom prst="rect">
            <a:avLst/>
          </a:prstGeom>
          <a:pattFill prst="pct20">
            <a:fgClr>
              <a:srgbClr val="66FF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s-AR" sz="2800" b="1"/>
              <a:t>Lecitin Colesterol Acil Transferasa (LCAT)</a:t>
            </a:r>
            <a:endParaRPr lang="es-ES" sz="2800" b="1"/>
          </a:p>
        </p:txBody>
      </p:sp>
      <p:sp>
        <p:nvSpPr>
          <p:cNvPr id="8" name="Elipse 9"/>
          <p:cNvSpPr>
            <a:spLocks noChangeArrowheads="1"/>
          </p:cNvSpPr>
          <p:nvPr/>
        </p:nvSpPr>
        <p:spPr bwMode="auto">
          <a:xfrm>
            <a:off x="6947668" y="5084763"/>
            <a:ext cx="1728788" cy="12954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HDL</a:t>
            </a:r>
          </a:p>
        </p:txBody>
      </p:sp>
      <p:sp>
        <p:nvSpPr>
          <p:cNvPr id="9" name="Rectángulo 10" descr="20%"/>
          <p:cNvSpPr>
            <a:spLocks noChangeArrowheads="1"/>
          </p:cNvSpPr>
          <p:nvPr/>
        </p:nvSpPr>
        <p:spPr bwMode="auto">
          <a:xfrm>
            <a:off x="323850" y="3644900"/>
            <a:ext cx="5256213" cy="1143000"/>
          </a:xfrm>
          <a:prstGeom prst="rect">
            <a:avLst/>
          </a:prstGeom>
          <a:pattFill prst="pct20">
            <a:fgClr>
              <a:srgbClr val="66FF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s-ES" sz="2800" b="1"/>
              <a:t>LIPASA HEPATICA (LH)</a:t>
            </a:r>
          </a:p>
        </p:txBody>
      </p:sp>
      <p:sp>
        <p:nvSpPr>
          <p:cNvPr id="10" name="Elipse 11" descr="20%"/>
          <p:cNvSpPr>
            <a:spLocks noChangeArrowheads="1"/>
          </p:cNvSpPr>
          <p:nvPr/>
        </p:nvSpPr>
        <p:spPr bwMode="auto">
          <a:xfrm>
            <a:off x="5867400" y="2276475"/>
            <a:ext cx="792163" cy="792163"/>
          </a:xfrm>
          <a:prstGeom prst="ellipse">
            <a:avLst/>
          </a:prstGeom>
          <a:pattFill prst="pct20">
            <a:fgClr>
              <a:srgbClr val="66FFFF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s-ES" b="1" dirty="0"/>
              <a:t>+</a:t>
            </a:r>
          </a:p>
          <a:p>
            <a:pPr algn="ctr"/>
            <a:r>
              <a:rPr lang="es-ES" b="1" dirty="0" err="1" smtClean="0"/>
              <a:t>Apo</a:t>
            </a:r>
            <a:r>
              <a:rPr lang="es-ES" b="1" dirty="0" smtClean="0"/>
              <a:t> CII</a:t>
            </a:r>
            <a:endParaRPr lang="es-ES" b="1" dirty="0"/>
          </a:p>
        </p:txBody>
      </p:sp>
      <p:sp>
        <p:nvSpPr>
          <p:cNvPr id="11" name="Elipse 12" descr="20%"/>
          <p:cNvSpPr>
            <a:spLocks noChangeArrowheads="1"/>
          </p:cNvSpPr>
          <p:nvPr/>
        </p:nvSpPr>
        <p:spPr bwMode="auto">
          <a:xfrm>
            <a:off x="5724054" y="5445125"/>
            <a:ext cx="792162" cy="792163"/>
          </a:xfrm>
          <a:prstGeom prst="ellipse">
            <a:avLst/>
          </a:prstGeom>
          <a:pattFill prst="pct20">
            <a:fgClr>
              <a:srgbClr val="66FFFF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s-ES" b="1" dirty="0"/>
              <a:t>+</a:t>
            </a:r>
          </a:p>
          <a:p>
            <a:pPr algn="ctr"/>
            <a:r>
              <a:rPr lang="es-ES" b="1" dirty="0" err="1" smtClean="0"/>
              <a:t>Apo</a:t>
            </a:r>
            <a:r>
              <a:rPr lang="es-ES" b="1" dirty="0" smtClean="0"/>
              <a:t> AI</a:t>
            </a:r>
            <a:endParaRPr lang="es-ES" b="1" dirty="0"/>
          </a:p>
        </p:txBody>
      </p:sp>
      <p:sp>
        <p:nvSpPr>
          <p:cNvPr id="12" name="Cuadro de texto 13"/>
          <p:cNvSpPr txBox="1">
            <a:spLocks noChangeArrowheads="1"/>
          </p:cNvSpPr>
          <p:nvPr/>
        </p:nvSpPr>
        <p:spPr bwMode="auto">
          <a:xfrm>
            <a:off x="6877050" y="3716338"/>
            <a:ext cx="1798638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MX" sz="2400" b="1">
                <a:latin typeface="Times New Roman" pitchFamily="18" charset="0"/>
              </a:rPr>
              <a:t>Sinusoides hepáticos</a:t>
            </a:r>
            <a:endParaRPr lang="es-ES" sz="2400" b="1">
              <a:latin typeface="Times New Roman" pitchFamily="18" charset="0"/>
            </a:endParaRPr>
          </a:p>
        </p:txBody>
      </p:sp>
      <p:sp>
        <p:nvSpPr>
          <p:cNvPr id="13" name="12 Flecha derecha"/>
          <p:cNvSpPr/>
          <p:nvPr/>
        </p:nvSpPr>
        <p:spPr>
          <a:xfrm>
            <a:off x="5507039" y="2636838"/>
            <a:ext cx="360362" cy="1440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636838"/>
            <a:ext cx="426397" cy="262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132549"/>
            <a:ext cx="792163" cy="341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289" y="5744941"/>
            <a:ext cx="317500" cy="19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352" y="5661248"/>
            <a:ext cx="460920" cy="283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477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5263"/>
            <a:ext cx="8497888" cy="637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723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METABOLISMO DEL TEJIDO ADIPOSO. REGULACIÓN</a:t>
            </a:r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4338" name="Picture 2" descr="C:\Users\ethel\Documents\2011\Figuras del Crash\Metabolismo de Lipidos\10 Hidrolisis de T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2856"/>
            <a:ext cx="7391267" cy="402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48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Título"/>
          <p:cNvSpPr>
            <a:spLocks noGrp="1"/>
          </p:cNvSpPr>
          <p:nvPr>
            <p:ph type="title"/>
          </p:nvPr>
        </p:nvSpPr>
        <p:spPr>
          <a:xfrm>
            <a:off x="684213" y="188913"/>
            <a:ext cx="7754937" cy="1054100"/>
          </a:xfrm>
        </p:spPr>
        <p:txBody>
          <a:bodyPr/>
          <a:lstStyle/>
          <a:p>
            <a:pPr eaLnBrk="1" hangingPunct="1"/>
            <a:r>
              <a:rPr lang="es-MX" altLang="es-AR" sz="3200" b="1" smtClean="0">
                <a:solidFill>
                  <a:schemeClr val="bg1"/>
                </a:solidFill>
                <a:latin typeface="Arial Rounded MT Bold" pitchFamily="34" charset="0"/>
              </a:rPr>
              <a:t/>
            </a:r>
            <a:br>
              <a:rPr lang="es-MX" altLang="es-AR" sz="3200" b="1" smtClean="0">
                <a:solidFill>
                  <a:schemeClr val="bg1"/>
                </a:solidFill>
                <a:latin typeface="Arial Rounded MT Bold" pitchFamily="34" charset="0"/>
              </a:rPr>
            </a:br>
            <a:r>
              <a:rPr lang="es-MX" altLang="es-AR" sz="3200" b="1" smtClean="0">
                <a:solidFill>
                  <a:schemeClr val="bg1"/>
                </a:solidFill>
                <a:latin typeface="Arial Rounded MT Bold" pitchFamily="34" charset="0"/>
              </a:rPr>
              <a:t>DEGRADACIÓN DE LÍPIDOS</a:t>
            </a:r>
            <a:br>
              <a:rPr lang="es-MX" altLang="es-AR" sz="3200" b="1" smtClean="0">
                <a:solidFill>
                  <a:schemeClr val="bg1"/>
                </a:solidFill>
                <a:latin typeface="Arial Rounded MT Bold" pitchFamily="34" charset="0"/>
              </a:rPr>
            </a:br>
            <a:r>
              <a:rPr lang="el-GR" altLang="es-AR" sz="3200" b="1" smtClean="0">
                <a:solidFill>
                  <a:schemeClr val="bg1"/>
                </a:solidFill>
              </a:rPr>
              <a:t>β-</a:t>
            </a:r>
            <a:r>
              <a:rPr lang="es-AR" altLang="es-AR" sz="3200" b="1" smtClean="0">
                <a:solidFill>
                  <a:schemeClr val="bg1"/>
                </a:solidFill>
              </a:rPr>
              <a:t>Oxidación de Ácidos Grasos</a:t>
            </a:r>
            <a:r>
              <a:rPr lang="es-AR" altLang="es-AR" sz="3200" smtClean="0"/>
              <a:t/>
            </a:r>
            <a:br>
              <a:rPr lang="es-AR" altLang="es-AR" sz="3200" smtClean="0"/>
            </a:br>
            <a:endParaRPr lang="es-AR" altLang="es-AR" sz="3200" b="1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18435" name="2 Rectángulo"/>
          <p:cNvSpPr>
            <a:spLocks noChangeArrowheads="1"/>
          </p:cNvSpPr>
          <p:nvPr/>
        </p:nvSpPr>
        <p:spPr bwMode="auto">
          <a:xfrm>
            <a:off x="2627313" y="1341438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AR" altLang="es-AR" sz="1800"/>
          </a:p>
        </p:txBody>
      </p:sp>
      <p:sp>
        <p:nvSpPr>
          <p:cNvPr id="18436" name="Rectangle 3"/>
          <p:cNvSpPr txBox="1">
            <a:spLocks noChangeArrowheads="1"/>
          </p:cNvSpPr>
          <p:nvPr/>
        </p:nvSpPr>
        <p:spPr bwMode="auto">
          <a:xfrm>
            <a:off x="974725" y="2060575"/>
            <a:ext cx="734536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365125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76288" indent="-365125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371600" indent="-4572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508125" indent="-319088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indent="-319088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indent="-3190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indent="-3190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indent="-3190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indent="-3190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Aft>
                <a:spcPct val="0"/>
              </a:spcAft>
              <a:buClrTx/>
              <a:buFont typeface="Wingdings" pitchFamily="2" charset="2"/>
              <a:buChar char="§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Ocurre en tejidos como: Hígado, músculo esquelético, corazón, riñón, tejido adiposo, etc.</a:t>
            </a:r>
          </a:p>
          <a:p>
            <a:pPr eaLnBrk="1" fontAlgn="base" hangingPunct="1">
              <a:spcAft>
                <a:spcPct val="0"/>
              </a:spcAft>
              <a:buClrTx/>
              <a:buFont typeface="Wingdings" pitchFamily="2" charset="2"/>
              <a:buChar char="§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Comprende la oxidación del carbono </a:t>
            </a:r>
            <a:r>
              <a:rPr lang="el-GR" altLang="es-AR" b="1">
                <a:solidFill>
                  <a:srgbClr val="292934"/>
                </a:solidFill>
                <a:latin typeface="Times New Roman" pitchFamily="18" charset="0"/>
                <a:cs typeface="Arial" charset="0"/>
              </a:rPr>
              <a:t>β</a:t>
            </a: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 del ácido graso.</a:t>
            </a:r>
          </a:p>
          <a:p>
            <a:pPr eaLnBrk="1" fontAlgn="base" hangingPunct="1">
              <a:spcAft>
                <a:spcPct val="0"/>
              </a:spcAft>
              <a:buClrTx/>
              <a:buFont typeface="Wingdings" pitchFamily="2" charset="2"/>
              <a:buChar char="§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Se lleva a cabo en las MITOCONDRIAS.</a:t>
            </a:r>
          </a:p>
          <a:p>
            <a:pPr eaLnBrk="1" fontAlgn="base" hangingPunct="1">
              <a:spcAft>
                <a:spcPct val="0"/>
              </a:spcAft>
              <a:buClrTx/>
              <a:buFont typeface="Wingdings" pitchFamily="2" charset="2"/>
              <a:buChar char="§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Antes debe ocurrir:</a:t>
            </a:r>
          </a:p>
          <a:p>
            <a:pPr lvl="2" eaLnBrk="1" fontAlgn="base" hangingPunct="1">
              <a:spcAft>
                <a:spcPct val="0"/>
              </a:spcAft>
              <a:buClrTx/>
              <a:buFont typeface="Book Antiqua" pitchFamily="18" charset="0"/>
              <a:buAutoNum type="arabicPeriod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Activación del ácido graso (requiere energía en forma de ATP)</a:t>
            </a:r>
          </a:p>
          <a:p>
            <a:pPr lvl="2" eaLnBrk="1" fontAlgn="base" hangingPunct="1">
              <a:spcAft>
                <a:spcPct val="0"/>
              </a:spcAft>
              <a:buClrTx/>
              <a:buFont typeface="Book Antiqua" pitchFamily="18" charset="0"/>
              <a:buAutoNum type="arabicPeriod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Transporte al interior de la mitocondria</a:t>
            </a:r>
            <a:endParaRPr lang="el-GR" altLang="es-AR" b="1">
              <a:solidFill>
                <a:srgbClr val="292934"/>
              </a:solidFill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24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6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F468EB45-B6E8-487E-B69C-E401335F1052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24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056437" cy="1143000"/>
          </a:xfrm>
        </p:spPr>
        <p:txBody>
          <a:bodyPr/>
          <a:lstStyle/>
          <a:p>
            <a:pPr eaLnBrk="1" hangingPunct="1"/>
            <a:r>
              <a:rPr lang="es-ES" altLang="es-AR" smtClean="0"/>
              <a:t> </a:t>
            </a:r>
            <a:r>
              <a:rPr lang="es-ES" altLang="es-AR" sz="3600" b="1" smtClean="0">
                <a:solidFill>
                  <a:schemeClr val="bg1"/>
                </a:solidFill>
              </a:rPr>
              <a:t>1) </a:t>
            </a:r>
            <a:r>
              <a:rPr lang="es-ES" altLang="es-AR" sz="3600" b="1" smtClean="0">
                <a:solidFill>
                  <a:schemeClr val="bg1"/>
                </a:solidFill>
                <a:latin typeface="Arial Rounded MT Bold" pitchFamily="34" charset="0"/>
              </a:rPr>
              <a:t>Activación del ácido graso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1916113"/>
            <a:ext cx="2971800" cy="4114800"/>
          </a:xfrm>
        </p:spPr>
        <p:txBody>
          <a:bodyPr/>
          <a:lstStyle/>
          <a:p>
            <a:pPr eaLnBrk="1" hangingPunct="1">
              <a:buClrTx/>
              <a:buFont typeface="Wingdings" pitchFamily="2" charset="2"/>
              <a:buChar char="v"/>
            </a:pPr>
            <a:r>
              <a:rPr lang="es-ES" altLang="es-AR" sz="2000" b="1" smtClean="0">
                <a:solidFill>
                  <a:schemeClr val="bg1"/>
                </a:solidFill>
                <a:latin typeface="Arial Rounded MT Bold" pitchFamily="34" charset="0"/>
              </a:rPr>
              <a:t>Ocurre en el Citosol.</a:t>
            </a:r>
          </a:p>
          <a:p>
            <a:pPr eaLnBrk="1" hangingPunct="1">
              <a:buClrTx/>
              <a:buFont typeface="Wingdings" pitchFamily="2" charset="2"/>
              <a:buChar char="v"/>
            </a:pPr>
            <a:r>
              <a:rPr lang="es-ES" altLang="es-AR" sz="2000" b="1" smtClean="0">
                <a:solidFill>
                  <a:schemeClr val="bg1"/>
                </a:solidFill>
                <a:latin typeface="Arial Rounded MT Bold" pitchFamily="34" charset="0"/>
              </a:rPr>
              <a:t>La reacción es catalizada por la TIOQUINASA o Acil CoA sintetasa.</a:t>
            </a:r>
          </a:p>
          <a:p>
            <a:pPr eaLnBrk="1" hangingPunct="1">
              <a:buClrTx/>
              <a:buFont typeface="Wingdings" pitchFamily="2" charset="2"/>
              <a:buChar char="v"/>
            </a:pPr>
            <a:r>
              <a:rPr lang="es-ES" altLang="es-AR" sz="2000" b="1" smtClean="0">
                <a:solidFill>
                  <a:schemeClr val="bg1"/>
                </a:solidFill>
                <a:latin typeface="Arial Rounded MT Bold" pitchFamily="34" charset="0"/>
              </a:rPr>
              <a:t>El pirofosfato es hidrolizado por una PIROFOSFATASA (esto hace que la reacción sea irreversible)</a:t>
            </a:r>
          </a:p>
          <a:p>
            <a:pPr eaLnBrk="1" hangingPunct="1">
              <a:buFont typeface="Wingdings" pitchFamily="2" charset="2"/>
              <a:buNone/>
            </a:pPr>
            <a:endParaRPr lang="es-ES" altLang="es-AR" sz="2000" smtClean="0"/>
          </a:p>
        </p:txBody>
      </p:sp>
      <p:graphicFrame>
        <p:nvGraphicFramePr>
          <p:cNvPr id="19461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4284663" y="1528763"/>
          <a:ext cx="4538662" cy="474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CS ChemDraw Drawing" r:id="rId3" imgW="3558540" imgH="3718560" progId="ChemDraw.Document.5.0">
                  <p:embed/>
                </p:oleObj>
              </mc:Choice>
              <mc:Fallback>
                <p:oleObj name="CS ChemDraw Drawing" r:id="rId3" imgW="3558540" imgH="3718560" progId="ChemDraw.Document.5.0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1528763"/>
                        <a:ext cx="4538662" cy="47434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 w="9525">
                        <a:solidFill>
                          <a:srgbClr val="33CCCC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89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AR" altLang="es-AR" smtClean="0"/>
          </a:p>
        </p:txBody>
      </p:sp>
      <p:pic>
        <p:nvPicPr>
          <p:cNvPr id="20483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333375"/>
            <a:ext cx="8232775" cy="617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4" name="1 CuadroTexto"/>
          <p:cNvSpPr txBox="1">
            <a:spLocks noChangeArrowheads="1"/>
          </p:cNvSpPr>
          <p:nvPr/>
        </p:nvSpPr>
        <p:spPr bwMode="auto">
          <a:xfrm>
            <a:off x="6084888" y="2060575"/>
            <a:ext cx="21002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AR" altLang="es-AR" sz="1800"/>
              <a:t>B- hidroxi-trimetil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AR" altLang="es-AR" sz="1800"/>
              <a:t>amonio-butirato</a:t>
            </a:r>
          </a:p>
        </p:txBody>
      </p:sp>
      <p:sp>
        <p:nvSpPr>
          <p:cNvPr id="20485" name="2 CuadroTexto"/>
          <p:cNvSpPr txBox="1">
            <a:spLocks noChangeArrowheads="1"/>
          </p:cNvSpPr>
          <p:nvPr/>
        </p:nvSpPr>
        <p:spPr bwMode="auto">
          <a:xfrm>
            <a:off x="5486400" y="6062663"/>
            <a:ext cx="2252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AR" altLang="es-AR" sz="1800"/>
              <a:t>contratransportador</a:t>
            </a:r>
          </a:p>
        </p:txBody>
      </p:sp>
      <p:cxnSp>
        <p:nvCxnSpPr>
          <p:cNvPr id="5" name="4 Conector recto de flecha"/>
          <p:cNvCxnSpPr/>
          <p:nvPr/>
        </p:nvCxnSpPr>
        <p:spPr>
          <a:xfrm flipH="1" flipV="1">
            <a:off x="5486400" y="5300663"/>
            <a:ext cx="165100" cy="7620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603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>
          <a:xfrm>
            <a:off x="755650" y="333375"/>
            <a:ext cx="7756525" cy="1054100"/>
          </a:xfrm>
        </p:spPr>
        <p:txBody>
          <a:bodyPr/>
          <a:lstStyle/>
          <a:p>
            <a:pPr eaLnBrk="1" hangingPunct="1"/>
            <a:r>
              <a:rPr lang="el-GR" altLang="es-AR" sz="3200" b="1" smtClean="0">
                <a:solidFill>
                  <a:schemeClr val="bg1"/>
                </a:solidFill>
              </a:rPr>
              <a:t>β</a:t>
            </a:r>
            <a:r>
              <a:rPr lang="es-ES" altLang="es-AR" sz="3200" b="1" smtClean="0">
                <a:solidFill>
                  <a:schemeClr val="bg1"/>
                </a:solidFill>
                <a:latin typeface="Arial Rounded MT Bold" pitchFamily="34" charset="0"/>
              </a:rPr>
              <a:t>- Oxidación de Ac. Grasos</a:t>
            </a:r>
            <a:endParaRPr lang="es-AR" altLang="es-AR" sz="3200" b="1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68313" y="1989138"/>
            <a:ext cx="8496300" cy="4314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  <a:buFont typeface="Wingdings" pitchFamily="2" charset="2"/>
              <a:buChar char="n"/>
              <a:defRPr/>
            </a:pP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Los AG de cadena larga son procesados por las mismas 4 etapas cíclicas.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  <a:buFont typeface="Wingdings" pitchFamily="2" charset="2"/>
              <a:buChar char="n"/>
              <a:defRPr/>
            </a:pP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Por ciclo, se eliminan por oxidación sucesiva, 2 carbonos a partir del extremo carboxílico.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  <a:buFont typeface="Wingdings" pitchFamily="2" charset="2"/>
              <a:buChar char="n"/>
              <a:defRPr/>
            </a:pP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Se produce una molécula de Acetil-CoA en cada ciclo.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  <a:buFont typeface="Wingdings" pitchFamily="2" charset="2"/>
              <a:buChar char="n"/>
              <a:defRPr/>
            </a:pP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El acetil-CoA producido entra en el ciclo de Krebs para producir energía, oxidándose a CO</a:t>
            </a:r>
            <a:r>
              <a:rPr lang="es-ES" sz="2800" b="1" kern="0" baseline="-2500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2</a:t>
            </a: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 y H</a:t>
            </a:r>
            <a:r>
              <a:rPr lang="es-ES" sz="2800" b="1" kern="0" baseline="-2500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2</a:t>
            </a: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O.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  <a:buFont typeface="Wingdings" pitchFamily="2" charset="2"/>
              <a:buChar char="n"/>
              <a:defRPr/>
            </a:pPr>
            <a:endParaRPr lang="el-GR" sz="2800" b="1" kern="0" dirty="0">
              <a:solidFill>
                <a:srgbClr val="292934"/>
              </a:solidFill>
              <a:latin typeface="Arial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93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A3B6916A-4D31-4E50-8A71-339885F75A36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27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pic>
        <p:nvPicPr>
          <p:cNvPr id="8" name="Picture 2" descr="C:\Users\ethel\Documents\figuras feduchi\Cap. 14 Metabolismo de los lípidos\cap14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32757"/>
            <a:ext cx="6552728" cy="514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403648" y="332656"/>
            <a:ext cx="5832648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BETA OXIDACIÓN</a:t>
            </a:r>
            <a:endParaRPr lang="es-A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118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9238"/>
            <a:ext cx="8424863" cy="631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59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6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A90E6467-7B0A-457C-9E03-65FC2F646242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29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pic>
        <p:nvPicPr>
          <p:cNvPr id="27651" name="Picture 1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38"/>
          <a:stretch>
            <a:fillRect/>
          </a:stretch>
        </p:blipFill>
        <p:spPr>
          <a:xfrm>
            <a:off x="5268913" y="3213100"/>
            <a:ext cx="3390900" cy="3492500"/>
          </a:xfrm>
        </p:spPr>
      </p:pic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358775" y="260350"/>
            <a:ext cx="7092950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Char char="•"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</a:rPr>
              <a:t>En cada ciclo se pierden 2 átomos de C en forma de Acetil-CoA.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Char char="•"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</a:rPr>
              <a:t>Para degradar completamente un AG de 16 C hacen faltan 7 ciclos de </a:t>
            </a:r>
            <a:r>
              <a:rPr lang="el-GR" altLang="es-AR" sz="2000" b="1">
                <a:solidFill>
                  <a:srgbClr val="292934"/>
                </a:solidFill>
                <a:latin typeface="Arial" charset="0"/>
                <a:cs typeface="Times New Roman" pitchFamily="18" charset="0"/>
              </a:rPr>
              <a:t>β</a:t>
            </a: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-Oxidación.</a:t>
            </a:r>
          </a:p>
          <a:p>
            <a:pPr lvl="3"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Nº de ciclos = </a:t>
            </a:r>
            <a:r>
              <a:rPr lang="es-ES" altLang="es-AR" sz="2000" b="1" u="sng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(nº de C)</a:t>
            </a: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 – 1</a:t>
            </a:r>
          </a:p>
          <a:p>
            <a:pPr lvl="3"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		           2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Char char="•"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En cada ciclo se produce 1 molécula de FADH</a:t>
            </a:r>
            <a:r>
              <a:rPr lang="es-ES" altLang="es-AR" sz="2000" b="1" baseline="-25000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 y otra de NADH +H:</a:t>
            </a:r>
          </a:p>
          <a:p>
            <a:pPr lvl="3"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FADH</a:t>
            </a:r>
            <a:r>
              <a:rPr lang="es-ES" altLang="es-AR" sz="2000" b="1" baseline="-25000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= 2 ATP</a:t>
            </a:r>
          </a:p>
          <a:p>
            <a:pPr lvl="3"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NADH+H= 3 ATP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Char char="•"/>
            </a:pPr>
            <a:endParaRPr lang="el-GR" altLang="es-AR" sz="2000">
              <a:latin typeface="Arial" charset="0"/>
              <a:cs typeface="Times New Roman" pitchFamily="18" charset="0"/>
            </a:endParaRPr>
          </a:p>
        </p:txBody>
      </p:sp>
      <p:sp>
        <p:nvSpPr>
          <p:cNvPr id="27653" name="Rectangle 15"/>
          <p:cNvSpPr>
            <a:spLocks noChangeArrowheads="1"/>
          </p:cNvSpPr>
          <p:nvPr/>
        </p:nvSpPr>
        <p:spPr bwMode="auto">
          <a:xfrm>
            <a:off x="1655763" y="1736725"/>
            <a:ext cx="3600450" cy="82867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AR" altLang="es-AR" sz="1800"/>
          </a:p>
        </p:txBody>
      </p:sp>
    </p:spTree>
    <p:extLst>
      <p:ext uri="{BB962C8B-B14F-4D97-AF65-F5344CB8AC3E}">
        <p14:creationId xmlns:p14="http://schemas.microsoft.com/office/powerpoint/2010/main" val="97777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560" y="836712"/>
            <a:ext cx="6331224" cy="56886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Elipse"/>
          <p:cNvSpPr/>
          <p:nvPr/>
        </p:nvSpPr>
        <p:spPr>
          <a:xfrm>
            <a:off x="1403648" y="548680"/>
            <a:ext cx="3744416" cy="61926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1094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3 CuadroTexto"/>
          <p:cNvSpPr txBox="1">
            <a:spLocks noChangeArrowheads="1"/>
          </p:cNvSpPr>
          <p:nvPr/>
        </p:nvSpPr>
        <p:spPr bwMode="auto">
          <a:xfrm>
            <a:off x="250825" y="765175"/>
            <a:ext cx="8569325" cy="517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 b="1">
                <a:solidFill>
                  <a:srgbClr val="292934"/>
                </a:solidFill>
                <a:latin typeface="Arial Rounded MT Bold" pitchFamily="34" charset="0"/>
              </a:rPr>
              <a:t>BALANCE ENERGÉTICO </a:t>
            </a:r>
          </a:p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 b="1">
                <a:solidFill>
                  <a:srgbClr val="292934"/>
                </a:solidFill>
                <a:latin typeface="Arial Rounded MT Bold" pitchFamily="34" charset="0"/>
              </a:rPr>
              <a:t>PRODUCCIÓN DE ATP EN LA BETA- OXIDACIÓN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</a:rPr>
              <a:t>7 MOLÉCULAS DE FADH</a:t>
            </a:r>
            <a:r>
              <a:rPr lang="es-MX" altLang="es-AR" sz="1800" b="1" baseline="-25000">
                <a:solidFill>
                  <a:srgbClr val="292934"/>
                </a:solidFill>
                <a:latin typeface="Arial Rounded MT Bold" pitchFamily="34" charset="0"/>
              </a:rPr>
              <a:t>2</a:t>
            </a: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</a:rPr>
              <a:t> 	</a:t>
            </a: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 	2 ATP X 	7	= 14 ATP</a:t>
            </a:r>
            <a:endParaRPr lang="es-AR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</a:rPr>
              <a:t>7 MOLÉCULAS DE NADH	</a:t>
            </a: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	3 ATP X 	7	= </a:t>
            </a:r>
            <a:r>
              <a:rPr lang="es-MX" altLang="es-AR" sz="1800" b="1" u="sng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21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SUBTOTAL						   </a:t>
            </a:r>
            <a:r>
              <a:rPr lang="es-MX" altLang="es-AR" sz="1800" b="1">
                <a:solidFill>
                  <a:srgbClr val="FFFF00"/>
                </a:solidFill>
                <a:latin typeface="Arial Rounded MT Bold" pitchFamily="34" charset="0"/>
                <a:sym typeface="Wingdings" pitchFamily="2" charset="2"/>
              </a:rPr>
              <a:t>35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8 MOLECULAS  ACETIL CoA 		12ATP X 8	= </a:t>
            </a:r>
            <a:r>
              <a:rPr lang="es-MX" altLang="es-AR" sz="1800" b="1" u="sng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96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SUBTOTAL						= 131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ACTIVACIÓN DE PALMITATO A PALMITOIL CoA 		= </a:t>
            </a:r>
            <a:r>
              <a:rPr lang="es-MX" altLang="es-AR" sz="1800" b="1" u="sng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- 2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TOTAL							</a:t>
            </a:r>
            <a:r>
              <a:rPr lang="es-MX" altLang="es-AR" sz="1800" b="1">
                <a:solidFill>
                  <a:srgbClr val="FFFF00"/>
                </a:solidFill>
                <a:latin typeface="Arial Rounded MT Bold" pitchFamily="34" charset="0"/>
                <a:sym typeface="Wingdings" pitchFamily="2" charset="2"/>
              </a:rPr>
              <a:t>  129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AR" altLang="es-AR" sz="1800" b="1">
              <a:solidFill>
                <a:srgbClr val="292934"/>
              </a:solidFill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89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D9994EFB-FE95-4490-80CD-60576E88C298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31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sp>
        <p:nvSpPr>
          <p:cNvPr id="29699" name="Rectangle 4"/>
          <p:cNvSpPr>
            <a:spLocks noGrp="1" noChangeArrowheads="1"/>
          </p:cNvSpPr>
          <p:nvPr>
            <p:ph type="title"/>
          </p:nvPr>
        </p:nvSpPr>
        <p:spPr>
          <a:xfrm>
            <a:off x="4379913" y="404813"/>
            <a:ext cx="4522787" cy="1143000"/>
          </a:xfrm>
        </p:spPr>
        <p:txBody>
          <a:bodyPr/>
          <a:lstStyle/>
          <a:p>
            <a:pPr eaLnBrk="1" hangingPunct="1"/>
            <a:r>
              <a:rPr lang="es-ES" altLang="es-AR" sz="3200" smtClean="0">
                <a:solidFill>
                  <a:schemeClr val="bg1"/>
                </a:solidFill>
                <a:latin typeface="Arial Rounded MT Bold" pitchFamily="34" charset="0"/>
              </a:rPr>
              <a:t>INTERRELACION CON EL CICLO DE KREBS</a:t>
            </a:r>
          </a:p>
        </p:txBody>
      </p:sp>
      <p:pic>
        <p:nvPicPr>
          <p:cNvPr id="2970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296863"/>
            <a:ext cx="3790950" cy="6235700"/>
          </a:xfrm>
        </p:spPr>
      </p:pic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4319588" y="2225675"/>
            <a:ext cx="4645025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Los acetilos formados en la </a:t>
            </a:r>
            <a:r>
              <a:rPr lang="es-ES" altLang="es-AR" b="1">
                <a:solidFill>
                  <a:srgbClr val="292934"/>
                </a:solidFill>
                <a:latin typeface="Symbol" pitchFamily="18" charset="2"/>
              </a:rPr>
              <a:t>b</a:t>
            </a: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-OXIDACIÓN ingresan al CICLO DE KREBS para su oxidación total a CO</a:t>
            </a:r>
            <a:r>
              <a:rPr lang="es-ES" altLang="es-AR" b="1" baseline="-25000">
                <a:solidFill>
                  <a:srgbClr val="292934"/>
                </a:solidFill>
                <a:latin typeface="Arial Rounded MT Bold" pitchFamily="34" charset="0"/>
              </a:rPr>
              <a:t>2</a:t>
            </a: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s-ES" altLang="es-AR" b="1">
              <a:solidFill>
                <a:srgbClr val="292934"/>
              </a:solidFill>
              <a:latin typeface="Arial Rounded MT Bold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Los NADH y FADH</a:t>
            </a:r>
            <a:r>
              <a:rPr lang="es-ES" altLang="es-AR" b="1" baseline="-25000">
                <a:solidFill>
                  <a:srgbClr val="292934"/>
                </a:solidFill>
                <a:latin typeface="Arial Rounded MT Bold" pitchFamily="34" charset="0"/>
              </a:rPr>
              <a:t>2</a:t>
            </a: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 producidos en el CICLO DE KREBS forman ATP en la mitocondria (FOSFORILACIÓN OXIDATIVA)</a:t>
            </a:r>
          </a:p>
        </p:txBody>
      </p:sp>
    </p:spTree>
    <p:extLst>
      <p:ext uri="{BB962C8B-B14F-4D97-AF65-F5344CB8AC3E}">
        <p14:creationId xmlns:p14="http://schemas.microsoft.com/office/powerpoint/2010/main" val="365498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6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9893F10E-95E1-4C9B-A4BB-23920961CF54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32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719138" y="368300"/>
            <a:ext cx="8196262" cy="1143000"/>
          </a:xfrm>
        </p:spPr>
        <p:txBody>
          <a:bodyPr/>
          <a:lstStyle/>
          <a:p>
            <a:pPr eaLnBrk="1" hangingPunct="1"/>
            <a:r>
              <a:rPr lang="es-ES" altLang="es-AR" sz="3200" b="1" u="sng" smtClean="0">
                <a:solidFill>
                  <a:schemeClr val="bg1"/>
                </a:solidFill>
                <a:latin typeface="Arial Rounded MT Bold" pitchFamily="34" charset="0"/>
              </a:rPr>
              <a:t>Formación de Cuerpos Cetónicos Cetogénesis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0500" y="1603375"/>
            <a:ext cx="8689975" cy="3505200"/>
          </a:xfrm>
        </p:spPr>
        <p:txBody>
          <a:bodyPr rtlCol="0">
            <a:normAutofit lnSpcReduction="10000"/>
          </a:bodyPr>
          <a:lstStyle/>
          <a:p>
            <a:pPr marL="365760" indent="-365760" eaLnBrk="1" fontAlgn="auto" hangingPunct="1">
              <a:lnSpc>
                <a:spcPct val="90000"/>
              </a:lnSpc>
              <a:spcAft>
                <a:spcPts val="0"/>
              </a:spcAft>
              <a:buClrTx/>
              <a:defRPr/>
            </a:pPr>
            <a:r>
              <a:rPr lang="es-ES" dirty="0" smtClean="0">
                <a:solidFill>
                  <a:schemeClr val="bg1"/>
                </a:solidFill>
                <a:latin typeface="Arial Rounded MT Bold" pitchFamily="34" charset="0"/>
              </a:rPr>
              <a:t>Después de la degradación de los AG, Acetil-CoA es oxidado en el Ciclo de Krebs.</a:t>
            </a:r>
          </a:p>
          <a:p>
            <a:pPr marL="365760" indent="-365760" eaLnBrk="1" fontAlgn="auto" hangingPunct="1">
              <a:lnSpc>
                <a:spcPct val="90000"/>
              </a:lnSpc>
              <a:spcAft>
                <a:spcPts val="0"/>
              </a:spcAft>
              <a:buClrTx/>
              <a:defRPr/>
            </a:pPr>
            <a:r>
              <a:rPr lang="es-ES" dirty="0" smtClean="0">
                <a:solidFill>
                  <a:schemeClr val="bg1"/>
                </a:solidFill>
                <a:latin typeface="Arial Rounded MT Bold" pitchFamily="34" charset="0"/>
              </a:rPr>
              <a:t>Para esto es necesaria la presencia de oxalacetato (1er intermediario del ciclo de Krebs). </a:t>
            </a:r>
          </a:p>
          <a:p>
            <a:pPr marL="365760" indent="-365760" eaLnBrk="1" fontAlgn="auto" hangingPunct="1">
              <a:lnSpc>
                <a:spcPct val="90000"/>
              </a:lnSpc>
              <a:spcAft>
                <a:spcPts val="0"/>
              </a:spcAft>
              <a:buClrTx/>
              <a:defRPr/>
            </a:pPr>
            <a:r>
              <a:rPr lang="es-ES" dirty="0" smtClean="0">
                <a:solidFill>
                  <a:schemeClr val="bg1"/>
                </a:solidFill>
                <a:latin typeface="Arial Rounded MT Bold" pitchFamily="34" charset="0"/>
              </a:rPr>
              <a:t>Si la cantidad de este es insuficiente, las unidades de acetil-CoA son utilizadas mediante una vía alternativa en la que se producen  los Cuerpos Cetónicos</a:t>
            </a:r>
          </a:p>
          <a:p>
            <a:pPr marL="365760" indent="-365760" eaLnBrk="1" fontAlgn="auto" hangingPunct="1">
              <a:lnSpc>
                <a:spcPct val="90000"/>
              </a:lnSpc>
              <a:spcAft>
                <a:spcPts val="0"/>
              </a:spcAft>
              <a:buClrTx/>
              <a:defRPr/>
            </a:pPr>
            <a:r>
              <a:rPr lang="es-ES" dirty="0" smtClean="0">
                <a:solidFill>
                  <a:schemeClr val="bg1"/>
                </a:solidFill>
                <a:latin typeface="Arial Rounded MT Bold" pitchFamily="34" charset="0"/>
              </a:rPr>
              <a:t>Estos compuestos se forman principalmente en el hígado, a partir de acetil-CoA mediante una serie de etapas.</a:t>
            </a:r>
          </a:p>
          <a:p>
            <a:pPr marL="365760" indent="-36576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es-E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1989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336550" y="5327650"/>
          <a:ext cx="8532813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CS ChemDraw Drawing" r:id="rId3" imgW="5867400" imgH="878840" progId="ChemDraw.Document.5.0">
                  <p:embed/>
                </p:oleObj>
              </mc:Choice>
              <mc:Fallback>
                <p:oleObj name="CS ChemDraw Drawing" r:id="rId3" imgW="5867400" imgH="878840" progId="ChemDraw.Document.5.0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5327650"/>
                        <a:ext cx="8532813" cy="128111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379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6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01086343-52C9-465E-9DD3-7555573E3797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33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sp>
        <p:nvSpPr>
          <p:cNvPr id="44035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361950"/>
            <a:ext cx="4429125" cy="1143000"/>
          </a:xfrm>
        </p:spPr>
        <p:txBody>
          <a:bodyPr/>
          <a:lstStyle/>
          <a:p>
            <a:pPr eaLnBrk="1" hangingPunct="1"/>
            <a:r>
              <a:rPr lang="es-ES" altLang="es-AR" sz="2800" b="1" smtClean="0">
                <a:solidFill>
                  <a:schemeClr val="bg1"/>
                </a:solidFill>
                <a:latin typeface="Arial Rounded MT Bold" pitchFamily="34" charset="0"/>
              </a:rPr>
              <a:t>UTILIZACIÓN DE LOS CUERPOS CETÓNICOS</a:t>
            </a:r>
          </a:p>
        </p:txBody>
      </p:sp>
      <p:sp>
        <p:nvSpPr>
          <p:cNvPr id="51204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2420938"/>
            <a:ext cx="3313112" cy="4176712"/>
          </a:xfrm>
        </p:spPr>
        <p:txBody>
          <a:bodyPr rtlCol="0">
            <a:normAutofit lnSpcReduction="10000"/>
          </a:bodyPr>
          <a:lstStyle/>
          <a:p>
            <a:pPr marL="365760" indent="-365760" eaLnBrk="1" fontAlgn="auto" hangingPunct="1">
              <a:spcAft>
                <a:spcPts val="0"/>
              </a:spcAft>
              <a:buClrTx/>
              <a:defRPr/>
            </a:pPr>
            <a:r>
              <a:rPr lang="es-ES" b="1" dirty="0" smtClean="0">
                <a:solidFill>
                  <a:schemeClr val="bg1"/>
                </a:solidFill>
                <a:latin typeface="Arial Rounded MT Bold" pitchFamily="34" charset="0"/>
              </a:rPr>
              <a:t>Los tejidos extrahepáticos utilizan cuerpos cetónicos como fuente de energía.</a:t>
            </a:r>
          </a:p>
          <a:p>
            <a:pPr marL="0" indent="0" eaLnBrk="1" fontAlgn="auto" hangingPunct="1">
              <a:spcAft>
                <a:spcPts val="0"/>
              </a:spcAft>
              <a:buClrTx/>
              <a:buFont typeface="Wingdings" pitchFamily="2" charset="2"/>
              <a:buNone/>
              <a:defRPr/>
            </a:pPr>
            <a:endParaRPr lang="es-ES" b="1" dirty="0" smtClean="0">
              <a:solidFill>
                <a:schemeClr val="bg1"/>
              </a:solidFill>
              <a:latin typeface="Arial Rounded MT Bold" pitchFamily="34" charset="0"/>
            </a:endParaRPr>
          </a:p>
          <a:p>
            <a:pPr marL="365760" indent="-365760" eaLnBrk="1" fontAlgn="auto" hangingPunct="1">
              <a:spcAft>
                <a:spcPts val="0"/>
              </a:spcAft>
              <a:buClrTx/>
              <a:defRPr/>
            </a:pPr>
            <a:r>
              <a:rPr lang="es-ES" b="1" dirty="0" smtClean="0">
                <a:solidFill>
                  <a:schemeClr val="bg1"/>
                </a:solidFill>
                <a:latin typeface="Arial Rounded MT Bold" pitchFamily="34" charset="0"/>
              </a:rPr>
              <a:t>Acetil CoA dentro de la célula ingresa al ciclo de Krebs para obtener energía.</a:t>
            </a:r>
          </a:p>
        </p:txBody>
      </p:sp>
      <p:pic>
        <p:nvPicPr>
          <p:cNvPr id="44037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508000"/>
            <a:ext cx="4222750" cy="5842000"/>
          </a:xfrm>
          <a:ln w="571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44038" name="5 CuadroTexto"/>
          <p:cNvSpPr txBox="1">
            <a:spLocks noChangeArrowheads="1"/>
          </p:cNvSpPr>
          <p:nvPr/>
        </p:nvSpPr>
        <p:spPr bwMode="auto">
          <a:xfrm>
            <a:off x="179388" y="1597025"/>
            <a:ext cx="432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AR" altLang="es-AR" sz="1800" b="1">
                <a:solidFill>
                  <a:srgbClr val="292934"/>
                </a:solidFill>
                <a:latin typeface="Arial Rounded MT Bold" pitchFamily="34" charset="0"/>
              </a:rPr>
              <a:t>Ocurre en tejidos EXTRAHEPÁTICOS</a:t>
            </a:r>
          </a:p>
        </p:txBody>
      </p:sp>
      <p:sp>
        <p:nvSpPr>
          <p:cNvPr id="44039" name="1 CuadroTexto"/>
          <p:cNvSpPr txBox="1">
            <a:spLocks noChangeArrowheads="1"/>
          </p:cNvSpPr>
          <p:nvPr/>
        </p:nvSpPr>
        <p:spPr bwMode="auto">
          <a:xfrm>
            <a:off x="7413625" y="30289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400">
                <a:solidFill>
                  <a:srgbClr val="292934"/>
                </a:solidFill>
                <a:latin typeface="Arial Rounded MT Bold" pitchFamily="34" charset="0"/>
              </a:rPr>
              <a:t>Ausente en hígado</a:t>
            </a:r>
            <a:endParaRPr lang="es-AR" altLang="es-AR" sz="1400">
              <a:solidFill>
                <a:srgbClr val="292934"/>
              </a:solidFill>
              <a:latin typeface="Arial Rounded MT Bold" pitchFamily="34" charset="0"/>
            </a:endParaRPr>
          </a:p>
        </p:txBody>
      </p:sp>
      <p:cxnSp>
        <p:nvCxnSpPr>
          <p:cNvPr id="4" name="3 Conector recto de flecha"/>
          <p:cNvCxnSpPr>
            <a:stCxn id="44039" idx="1"/>
          </p:cNvCxnSpPr>
          <p:nvPr/>
        </p:nvCxnSpPr>
        <p:spPr>
          <a:xfrm flipH="1">
            <a:off x="6084888" y="3289300"/>
            <a:ext cx="1328737" cy="31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69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ángulo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7993062" cy="1152525"/>
          </a:xfrm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altLang="es-A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METABOLISMO DE LIPIDOS</a:t>
            </a:r>
          </a:p>
        </p:txBody>
      </p:sp>
      <p:sp>
        <p:nvSpPr>
          <p:cNvPr id="22531" name="Rectángulo 3" descr="Tejido"/>
          <p:cNvSpPr>
            <a:spLocks noGrp="1" noChangeArrowheads="1"/>
          </p:cNvSpPr>
          <p:nvPr>
            <p:ph type="body" idx="1"/>
          </p:nvPr>
        </p:nvSpPr>
        <p:spPr>
          <a:xfrm>
            <a:off x="468313" y="2636911"/>
            <a:ext cx="8280400" cy="3671813"/>
          </a:xfrm>
          <a:noFill/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altLang="es-AR" b="1" dirty="0" smtClean="0">
                <a:solidFill>
                  <a:srgbClr val="FF0000"/>
                </a:solidFill>
              </a:rPr>
              <a:t>Biosíntesis de ácidos grasos saturados.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altLang="es-AR" b="1" dirty="0" smtClean="0">
                <a:solidFill>
                  <a:srgbClr val="FF0000"/>
                </a:solidFill>
              </a:rPr>
              <a:t>Complejo </a:t>
            </a:r>
            <a:r>
              <a:rPr lang="es-ES" altLang="es-AR" b="1" dirty="0" err="1" smtClean="0">
                <a:solidFill>
                  <a:srgbClr val="FF0000"/>
                </a:solidFill>
              </a:rPr>
              <a:t>multienzimático</a:t>
            </a:r>
            <a:r>
              <a:rPr lang="es-ES" altLang="es-AR" b="1" dirty="0" smtClean="0">
                <a:solidFill>
                  <a:srgbClr val="FF0000"/>
                </a:solidFill>
              </a:rPr>
              <a:t>: Acido graso </a:t>
            </a:r>
            <a:r>
              <a:rPr lang="es-ES" altLang="es-AR" b="1" dirty="0" err="1" smtClean="0">
                <a:solidFill>
                  <a:srgbClr val="FF0000"/>
                </a:solidFill>
              </a:rPr>
              <a:t>sintasa</a:t>
            </a:r>
            <a:r>
              <a:rPr lang="es-ES" altLang="es-AR" b="1" dirty="0" smtClean="0">
                <a:solidFill>
                  <a:srgbClr val="FF0000"/>
                </a:solidFill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altLang="es-AR" b="1" dirty="0" smtClean="0">
                <a:solidFill>
                  <a:srgbClr val="FF0000"/>
                </a:solidFill>
              </a:rPr>
              <a:t>Regulación hormonal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altLang="es-AR" b="1" dirty="0" smtClean="0">
                <a:solidFill>
                  <a:srgbClr val="FF0000"/>
                </a:solidFill>
              </a:rPr>
              <a:t>Requerimientos energéticos.</a:t>
            </a:r>
          </a:p>
        </p:txBody>
      </p:sp>
    </p:spTree>
    <p:extLst>
      <p:ext uri="{BB962C8B-B14F-4D97-AF65-F5344CB8AC3E}">
        <p14:creationId xmlns:p14="http://schemas.microsoft.com/office/powerpoint/2010/main" val="234731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5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20A0B8-B82E-4042-B966-D570C3FBDD57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4625"/>
            <a:ext cx="9144000" cy="6678613"/>
          </a:xfrm>
        </p:spPr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es-ES" sz="2400" b="1" dirty="0" smtClean="0">
                <a:solidFill>
                  <a:schemeClr val="bg1"/>
                </a:solidFill>
              </a:rPr>
              <a:t>Cuando la ingesta supera las necesidades energéticas, el exceso se almacena como reserva en forma de grasas.</a:t>
            </a:r>
          </a:p>
          <a:p>
            <a:pPr marL="0" indent="0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endParaRPr lang="es-ES" sz="2400" b="1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es-ES" sz="2400" b="1" dirty="0" smtClean="0">
                <a:solidFill>
                  <a:schemeClr val="bg1"/>
                </a:solidFill>
              </a:rPr>
              <a:t>Los restos de acetil-CoA provenientes de la </a:t>
            </a:r>
            <a:r>
              <a:rPr lang="el-GR" sz="2400" b="1" dirty="0" smtClean="0">
                <a:solidFill>
                  <a:schemeClr val="bg1"/>
                </a:solidFill>
                <a:cs typeface="Arial" charset="0"/>
              </a:rPr>
              <a:t>β</a:t>
            </a: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-oxidación y de la degradación de glucosa o de las cadenas carbonadas de algunos aac, pueden utilizarse para sintetizar nuevos AG.</a:t>
            </a:r>
          </a:p>
          <a:p>
            <a:pPr marL="0" indent="0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endParaRPr lang="es-ES" sz="2400" b="1" dirty="0" smtClean="0">
              <a:solidFill>
                <a:schemeClr val="bg1"/>
              </a:solidFill>
              <a:cs typeface="Arial" charset="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Estos se incorporan al glicerol para ser almacenados como grasa de depósito.</a:t>
            </a:r>
          </a:p>
          <a:p>
            <a:pPr eaLnBrk="1" hangingPunct="1">
              <a:spcBef>
                <a:spcPts val="0"/>
              </a:spcBef>
              <a:defRPr/>
            </a:pPr>
            <a:endParaRPr lang="es-ES" sz="2400" b="1" dirty="0" smtClean="0">
              <a:solidFill>
                <a:schemeClr val="bg1"/>
              </a:solidFill>
              <a:cs typeface="Arial" charset="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La síntesis de </a:t>
            </a:r>
            <a:r>
              <a:rPr lang="es-ES" sz="2400" b="1" dirty="0">
                <a:solidFill>
                  <a:schemeClr val="bg1"/>
                </a:solidFill>
                <a:cs typeface="Arial" charset="0"/>
              </a:rPr>
              <a:t>AG de </a:t>
            </a: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hasta 16 C ocurre en el citoplasma y se conoce como SINTESIS DE NOVO.</a:t>
            </a:r>
          </a:p>
          <a:p>
            <a:pPr eaLnBrk="1" hangingPunct="1">
              <a:spcBef>
                <a:spcPts val="0"/>
              </a:spcBef>
              <a:defRPr/>
            </a:pPr>
            <a:endParaRPr lang="es-ES" sz="2400" b="1" dirty="0" smtClean="0">
              <a:solidFill>
                <a:schemeClr val="bg1"/>
              </a:solidFill>
              <a:cs typeface="Arial" charset="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La elongación de </a:t>
            </a:r>
            <a:r>
              <a:rPr lang="es-ES" sz="2400" b="1" dirty="0">
                <a:solidFill>
                  <a:schemeClr val="bg1"/>
                </a:solidFill>
                <a:cs typeface="Arial" charset="0"/>
              </a:rPr>
              <a:t>AG </a:t>
            </a: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se lleva a cabo en las membranas del REL y la de los AG preexistentes se realiza en las mitocondrias.</a:t>
            </a:r>
            <a:endParaRPr lang="el-GR" sz="24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62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ángulo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686800" cy="1143000"/>
          </a:xfrm>
        </p:spPr>
        <p:txBody>
          <a:bodyPr/>
          <a:lstStyle/>
          <a:p>
            <a:pPr algn="ctr"/>
            <a:r>
              <a:rPr lang="es-ES" altLang="es-A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Características generales de la Biosíntesis de ácidos grasos</a:t>
            </a:r>
          </a:p>
        </p:txBody>
      </p:sp>
      <p:sp>
        <p:nvSpPr>
          <p:cNvPr id="24579" name="Cuadro de texto 3" descr="Rombos punteados"/>
          <p:cNvSpPr txBox="1">
            <a:spLocks noChangeArrowheads="1"/>
          </p:cNvSpPr>
          <p:nvPr/>
        </p:nvSpPr>
        <p:spPr bwMode="auto">
          <a:xfrm>
            <a:off x="407988" y="2671763"/>
            <a:ext cx="8458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itchFamily="2" charset="2"/>
              <a:buChar char="v"/>
            </a:pPr>
            <a:r>
              <a:rPr lang="es-ES" altLang="es-AR" sz="2400" b="1" dirty="0">
                <a:solidFill>
                  <a:schemeClr val="bg1"/>
                </a:solidFill>
              </a:rPr>
              <a:t>La biosíntesis de AG (</a:t>
            </a:r>
            <a:r>
              <a:rPr lang="es-ES" altLang="es-AR" sz="2400" b="1" dirty="0" err="1">
                <a:solidFill>
                  <a:schemeClr val="bg1"/>
                </a:solidFill>
              </a:rPr>
              <a:t>lipogénesis</a:t>
            </a:r>
            <a:r>
              <a:rPr lang="es-ES" altLang="es-AR" sz="2400" b="1" dirty="0">
                <a:solidFill>
                  <a:schemeClr val="bg1"/>
                </a:solidFill>
              </a:rPr>
              <a:t>)  tiene lugar en el </a:t>
            </a:r>
            <a:r>
              <a:rPr lang="es-ES" altLang="es-AR" sz="2400" b="1" dirty="0" smtClean="0">
                <a:solidFill>
                  <a:schemeClr val="bg1"/>
                </a:solidFill>
              </a:rPr>
              <a:t>CITOSOL</a:t>
            </a:r>
            <a:r>
              <a:rPr lang="es-ES" altLang="es-AR" sz="24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4580" name="Cuadro de texto 4" descr="Rombos punteados"/>
          <p:cNvSpPr txBox="1">
            <a:spLocks noChangeArrowheads="1"/>
          </p:cNvSpPr>
          <p:nvPr/>
        </p:nvSpPr>
        <p:spPr bwMode="auto">
          <a:xfrm>
            <a:off x="468313" y="3683000"/>
            <a:ext cx="6629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itchFamily="2" charset="2"/>
              <a:buChar char="v"/>
            </a:pPr>
            <a:r>
              <a:rPr lang="es-ES" altLang="es-AR" sz="2400" b="1" dirty="0">
                <a:solidFill>
                  <a:schemeClr val="bg1"/>
                </a:solidFill>
              </a:rPr>
              <a:t>Es un proceso </a:t>
            </a:r>
            <a:r>
              <a:rPr lang="es-ES" altLang="es-AR" sz="2400" b="1" dirty="0" err="1">
                <a:solidFill>
                  <a:schemeClr val="bg1"/>
                </a:solidFill>
              </a:rPr>
              <a:t>endergónico</a:t>
            </a:r>
            <a:r>
              <a:rPr lang="es-ES" altLang="es-AR" sz="2400" b="1" dirty="0">
                <a:solidFill>
                  <a:schemeClr val="bg1"/>
                </a:solidFill>
              </a:rPr>
              <a:t>: Utiliza  ATP</a:t>
            </a:r>
          </a:p>
        </p:txBody>
      </p:sp>
      <p:sp>
        <p:nvSpPr>
          <p:cNvPr id="24581" name="Cuadro de texto 5"/>
          <p:cNvSpPr txBox="1">
            <a:spLocks noChangeArrowheads="1"/>
          </p:cNvSpPr>
          <p:nvPr/>
        </p:nvSpPr>
        <p:spPr bwMode="auto">
          <a:xfrm>
            <a:off x="4191000" y="32766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_tradnl" altLang="es-AR" sz="1800"/>
          </a:p>
        </p:txBody>
      </p:sp>
      <p:sp>
        <p:nvSpPr>
          <p:cNvPr id="24582" name="Cuadro de texto 6" descr="Rombos punteados"/>
          <p:cNvSpPr txBox="1">
            <a:spLocks noChangeArrowheads="1"/>
          </p:cNvSpPr>
          <p:nvPr/>
        </p:nvSpPr>
        <p:spPr bwMode="auto">
          <a:xfrm>
            <a:off x="496888" y="4546600"/>
            <a:ext cx="73152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itchFamily="2" charset="2"/>
              <a:buChar char="v"/>
            </a:pPr>
            <a:r>
              <a:rPr lang="es-ES" altLang="es-AR" sz="2400" b="1" dirty="0">
                <a:solidFill>
                  <a:schemeClr val="bg1"/>
                </a:solidFill>
              </a:rPr>
              <a:t>Consume equivalentes de reducción : NADPH</a:t>
            </a:r>
          </a:p>
        </p:txBody>
      </p:sp>
      <p:sp>
        <p:nvSpPr>
          <p:cNvPr id="24583" name="Cuadro de texto 7" descr="Rombos punteados"/>
          <p:cNvSpPr txBox="1">
            <a:spLocks noChangeArrowheads="1"/>
          </p:cNvSpPr>
          <p:nvPr/>
        </p:nvSpPr>
        <p:spPr bwMode="auto">
          <a:xfrm>
            <a:off x="407988" y="5530850"/>
            <a:ext cx="8280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itchFamily="2" charset="2"/>
              <a:buChar char="v"/>
            </a:pPr>
            <a:r>
              <a:rPr lang="es-ES" altLang="es-AR" sz="2400" b="1" dirty="0">
                <a:solidFill>
                  <a:schemeClr val="bg1"/>
                </a:solidFill>
              </a:rPr>
              <a:t>Es activa cuando el aporte energético es superior a las necesidades de la células</a:t>
            </a:r>
          </a:p>
        </p:txBody>
      </p:sp>
      <p:sp>
        <p:nvSpPr>
          <p:cNvPr id="24584" name="Cuadro de texto 8" descr="Rombos punteados"/>
          <p:cNvSpPr txBox="1">
            <a:spLocks noChangeArrowheads="1"/>
          </p:cNvSpPr>
          <p:nvPr/>
        </p:nvSpPr>
        <p:spPr bwMode="auto">
          <a:xfrm>
            <a:off x="395288" y="1773238"/>
            <a:ext cx="8280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itchFamily="2" charset="2"/>
              <a:buChar char="v"/>
            </a:pPr>
            <a:r>
              <a:rPr lang="es-ES" altLang="es-AR" sz="2400" b="1" dirty="0">
                <a:solidFill>
                  <a:schemeClr val="bg1"/>
                </a:solidFill>
              </a:rPr>
              <a:t>Es muy activa en hígado, tejido adiposo, glándula mamaria</a:t>
            </a:r>
          </a:p>
        </p:txBody>
      </p:sp>
    </p:spTree>
    <p:extLst>
      <p:ext uri="{BB962C8B-B14F-4D97-AF65-F5344CB8AC3E}">
        <p14:creationId xmlns:p14="http://schemas.microsoft.com/office/powerpoint/2010/main" val="163113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ángulo 3" descr="Rombos punteados"/>
          <p:cNvSpPr>
            <a:spLocks noGrp="1" noChangeArrowheads="1"/>
          </p:cNvSpPr>
          <p:nvPr>
            <p:ph type="body" idx="1"/>
          </p:nvPr>
        </p:nvSpPr>
        <p:spPr>
          <a:xfrm>
            <a:off x="323850" y="692968"/>
            <a:ext cx="8424863" cy="6120408"/>
          </a:xfrm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dirty="0" smtClean="0">
                <a:solidFill>
                  <a:schemeClr val="bg1"/>
                </a:solidFill>
              </a:rPr>
              <a:t>Los </a:t>
            </a:r>
            <a:r>
              <a:rPr lang="es-ES" altLang="es-AR" b="1" dirty="0" smtClean="0">
                <a:solidFill>
                  <a:schemeClr val="bg1"/>
                </a:solidFill>
              </a:rPr>
              <a:t>AG </a:t>
            </a:r>
            <a:r>
              <a:rPr lang="es-ES" altLang="es-AR" dirty="0" smtClean="0">
                <a:solidFill>
                  <a:schemeClr val="bg1"/>
                </a:solidFill>
              </a:rPr>
              <a:t>se sintetizan en </a:t>
            </a:r>
            <a:r>
              <a:rPr lang="es-ES" altLang="es-AR" dirty="0" err="1" smtClean="0">
                <a:solidFill>
                  <a:schemeClr val="bg1"/>
                </a:solidFill>
              </a:rPr>
              <a:t>citosol</a:t>
            </a:r>
            <a:r>
              <a:rPr lang="es-ES" altLang="es-AR" dirty="0" smtClean="0">
                <a:solidFill>
                  <a:schemeClr val="bg1"/>
                </a:solidFill>
              </a:rPr>
              <a:t> a partir de acetil-</a:t>
            </a:r>
            <a:r>
              <a:rPr lang="es-ES" altLang="es-AR" dirty="0" err="1" smtClean="0">
                <a:solidFill>
                  <a:schemeClr val="bg1"/>
                </a:solidFill>
              </a:rPr>
              <a:t>CoA</a:t>
            </a:r>
            <a:r>
              <a:rPr lang="es-ES" altLang="es-AR" dirty="0" smtClean="0">
                <a:solidFill>
                  <a:schemeClr val="bg1"/>
                </a:solidFill>
              </a:rPr>
              <a:t>, por adición sucesiva de estos fragmentos de 2 carbonos al extremo carboxilo de la cadena en crecimiento.</a:t>
            </a:r>
          </a:p>
          <a:p>
            <a:endParaRPr lang="es-ES" altLang="es-AR" dirty="0" smtClean="0">
              <a:solidFill>
                <a:schemeClr val="bg1"/>
              </a:solidFill>
            </a:endParaRPr>
          </a:p>
          <a:p>
            <a:r>
              <a:rPr lang="es-ES" altLang="es-AR" dirty="0" smtClean="0">
                <a:solidFill>
                  <a:schemeClr val="bg1"/>
                </a:solidFill>
              </a:rPr>
              <a:t>El Acetil-</a:t>
            </a:r>
            <a:r>
              <a:rPr lang="es-ES" altLang="es-AR" dirty="0" err="1" smtClean="0">
                <a:solidFill>
                  <a:schemeClr val="bg1"/>
                </a:solidFill>
              </a:rPr>
              <a:t>CoA</a:t>
            </a:r>
            <a:r>
              <a:rPr lang="es-ES" altLang="es-AR" dirty="0" smtClean="0">
                <a:solidFill>
                  <a:schemeClr val="bg1"/>
                </a:solidFill>
              </a:rPr>
              <a:t> que se produce en mitocondria debe estar disponible en </a:t>
            </a:r>
            <a:r>
              <a:rPr lang="es-ES" altLang="es-AR" dirty="0" err="1" smtClean="0">
                <a:solidFill>
                  <a:schemeClr val="bg1"/>
                </a:solidFill>
              </a:rPr>
              <a:t>citosol</a:t>
            </a:r>
            <a:endParaRPr lang="es-ES" altLang="es-AR" dirty="0" smtClean="0">
              <a:solidFill>
                <a:schemeClr val="bg1"/>
              </a:solidFill>
            </a:endParaRPr>
          </a:p>
          <a:p>
            <a:endParaRPr lang="es-ES" altLang="es-AR" dirty="0" smtClean="0">
              <a:solidFill>
                <a:schemeClr val="bg1"/>
              </a:solidFill>
            </a:endParaRPr>
          </a:p>
          <a:p>
            <a:r>
              <a:rPr lang="es-ES" altLang="es-AR" dirty="0" smtClean="0">
                <a:solidFill>
                  <a:schemeClr val="bg1"/>
                </a:solidFill>
              </a:rPr>
              <a:t>La membrana mitocondrial interna es impermeable a acetil-</a:t>
            </a:r>
            <a:r>
              <a:rPr lang="es-ES" altLang="es-AR" dirty="0" err="1" smtClean="0">
                <a:solidFill>
                  <a:schemeClr val="bg1"/>
                </a:solidFill>
              </a:rPr>
              <a:t>CoA</a:t>
            </a:r>
            <a:r>
              <a:rPr lang="es-ES" altLang="es-AR" dirty="0" smtClean="0">
                <a:solidFill>
                  <a:schemeClr val="bg1"/>
                </a:solidFill>
              </a:rPr>
              <a:t>.</a:t>
            </a:r>
          </a:p>
          <a:p>
            <a:endParaRPr lang="es-ES" altLang="es-AR" dirty="0" smtClean="0">
              <a:solidFill>
                <a:schemeClr val="bg1"/>
              </a:solidFill>
            </a:endParaRPr>
          </a:p>
          <a:p>
            <a:r>
              <a:rPr lang="es-ES" altLang="es-AR" dirty="0" smtClean="0">
                <a:solidFill>
                  <a:schemeClr val="bg1"/>
                </a:solidFill>
              </a:rPr>
              <a:t>El citrato es el compuesto que permite disponer de Acetil-</a:t>
            </a:r>
            <a:r>
              <a:rPr lang="es-ES" altLang="es-AR" dirty="0" err="1" smtClean="0">
                <a:solidFill>
                  <a:schemeClr val="bg1"/>
                </a:solidFill>
              </a:rPr>
              <a:t>CoA</a:t>
            </a:r>
            <a:r>
              <a:rPr lang="es-ES" altLang="es-AR" dirty="0" smtClean="0">
                <a:solidFill>
                  <a:schemeClr val="bg1"/>
                </a:solidFill>
              </a:rPr>
              <a:t> en </a:t>
            </a:r>
            <a:r>
              <a:rPr lang="es-ES" altLang="es-AR" dirty="0" err="1" smtClean="0">
                <a:solidFill>
                  <a:schemeClr val="bg1"/>
                </a:solidFill>
              </a:rPr>
              <a:t>citosol</a:t>
            </a:r>
            <a:r>
              <a:rPr lang="es-ES" altLang="es-AR" dirty="0" smtClean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159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7 Rectángulo"/>
          <p:cNvSpPr>
            <a:spLocks noChangeArrowheads="1"/>
          </p:cNvSpPr>
          <p:nvPr/>
        </p:nvSpPr>
        <p:spPr bwMode="auto">
          <a:xfrm>
            <a:off x="6092825" y="3179763"/>
            <a:ext cx="792163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s-AR" altLang="es-AR" sz="1800">
              <a:latin typeface="Times New Roman" pitchFamily="18" charset="0"/>
            </a:endParaRPr>
          </a:p>
        </p:txBody>
      </p:sp>
      <p:sp>
        <p:nvSpPr>
          <p:cNvPr id="26627" name="6 Rectángulo"/>
          <p:cNvSpPr>
            <a:spLocks noChangeArrowheads="1"/>
          </p:cNvSpPr>
          <p:nvPr/>
        </p:nvSpPr>
        <p:spPr bwMode="auto">
          <a:xfrm>
            <a:off x="6156325" y="3073400"/>
            <a:ext cx="792163" cy="2841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s-AR" altLang="es-AR" sz="1800">
              <a:latin typeface="Times New Roman" pitchFamily="18" charset="0"/>
            </a:endParaRPr>
          </a:p>
        </p:txBody>
      </p:sp>
      <p:pic>
        <p:nvPicPr>
          <p:cNvPr id="3" name="Imagen 4"/>
          <p:cNvPicPr>
            <a:picLocks noChangeAspect="1" noChangeArrowheads="1"/>
          </p:cNvPicPr>
          <p:nvPr/>
        </p:nvPicPr>
        <p:blipFill>
          <a:blip r:embed="rId2">
            <a:lum bright="-18000" contrast="20000"/>
          </a:blip>
          <a:srcRect/>
          <a:stretch>
            <a:fillRect/>
          </a:stretch>
        </p:blipFill>
        <p:spPr bwMode="auto">
          <a:xfrm>
            <a:off x="1116013" y="836613"/>
            <a:ext cx="7273925" cy="5883275"/>
          </a:xfrm>
          <a:prstGeom prst="rect">
            <a:avLst/>
          </a:prstGeom>
          <a:noFill/>
          <a:ln w="9525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9" name="Cuadro de texto 6"/>
          <p:cNvSpPr txBox="1">
            <a:spLocks noChangeArrowheads="1"/>
          </p:cNvSpPr>
          <p:nvPr/>
        </p:nvSpPr>
        <p:spPr bwMode="auto">
          <a:xfrm>
            <a:off x="3348038" y="2492375"/>
            <a:ext cx="900112" cy="5810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_tradnl" altLang="es-AR" sz="1600" b="1" i="1"/>
              <a:t>Citrato sintasa</a:t>
            </a:r>
          </a:p>
        </p:txBody>
      </p:sp>
      <p:sp>
        <p:nvSpPr>
          <p:cNvPr id="26630" name="Cuadro de texto 7"/>
          <p:cNvSpPr txBox="1">
            <a:spLocks noChangeArrowheads="1"/>
          </p:cNvSpPr>
          <p:nvPr/>
        </p:nvSpPr>
        <p:spPr bwMode="auto">
          <a:xfrm>
            <a:off x="5508625" y="2492375"/>
            <a:ext cx="863600" cy="5810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_tradnl" altLang="es-AR" sz="1600" b="1" i="1"/>
              <a:t>Citrato liasa</a:t>
            </a:r>
          </a:p>
        </p:txBody>
      </p:sp>
      <p:sp>
        <p:nvSpPr>
          <p:cNvPr id="26631" name="1 Estrella de 5 puntas"/>
          <p:cNvSpPr>
            <a:spLocks/>
          </p:cNvSpPr>
          <p:nvPr/>
        </p:nvSpPr>
        <p:spPr bwMode="auto">
          <a:xfrm>
            <a:off x="5795963" y="4491038"/>
            <a:ext cx="863600" cy="647700"/>
          </a:xfrm>
          <a:custGeom>
            <a:avLst/>
            <a:gdLst>
              <a:gd name="T0" fmla="*/ 1 w 684076"/>
              <a:gd name="T1" fmla="*/ 244713 h 648072"/>
              <a:gd name="T2" fmla="*/ 16768366 w 684076"/>
              <a:gd name="T3" fmla="*/ 233108 h 648072"/>
              <a:gd name="T4" fmla="*/ 22693880 w 684076"/>
              <a:gd name="T5" fmla="*/ 0 h 648072"/>
              <a:gd name="T6" fmla="*/ 28619438 w 684076"/>
              <a:gd name="T7" fmla="*/ 233108 h 648072"/>
              <a:gd name="T8" fmla="*/ 45387690 w 684076"/>
              <a:gd name="T9" fmla="*/ 244713 h 648072"/>
              <a:gd name="T10" fmla="*/ 32281598 w 684076"/>
              <a:gd name="T11" fmla="*/ 400392 h 648072"/>
              <a:gd name="T12" fmla="*/ 36719503 w 684076"/>
              <a:gd name="T13" fmla="*/ 640670 h 648072"/>
              <a:gd name="T14" fmla="*/ 22693880 w 684076"/>
              <a:gd name="T15" fmla="*/ 503776 h 648072"/>
              <a:gd name="T16" fmla="*/ 8668328 w 684076"/>
              <a:gd name="T17" fmla="*/ 640670 h 648072"/>
              <a:gd name="T18" fmla="*/ 13106195 w 684076"/>
              <a:gd name="T19" fmla="*/ 400392 h 648072"/>
              <a:gd name="T20" fmla="*/ 1 w 684076"/>
              <a:gd name="T21" fmla="*/ 244713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84076" h="648072">
                <a:moveTo>
                  <a:pt x="1" y="247541"/>
                </a:moveTo>
                <a:lnTo>
                  <a:pt x="252730" y="235799"/>
                </a:lnTo>
                <a:lnTo>
                  <a:pt x="342038" y="0"/>
                </a:lnTo>
                <a:lnTo>
                  <a:pt x="431346" y="235799"/>
                </a:lnTo>
                <a:lnTo>
                  <a:pt x="684075" y="247541"/>
                </a:lnTo>
                <a:lnTo>
                  <a:pt x="486542" y="405015"/>
                </a:lnTo>
                <a:lnTo>
                  <a:pt x="553429" y="648070"/>
                </a:lnTo>
                <a:lnTo>
                  <a:pt x="342038" y="509596"/>
                </a:lnTo>
                <a:lnTo>
                  <a:pt x="130647" y="648070"/>
                </a:lnTo>
                <a:lnTo>
                  <a:pt x="197534" y="405015"/>
                </a:lnTo>
                <a:lnTo>
                  <a:pt x="1" y="247541"/>
                </a:lnTo>
                <a:close/>
              </a:path>
            </a:pathLst>
          </a:cu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6632" name="1 Rectángulo"/>
          <p:cNvSpPr>
            <a:spLocks noChangeArrowheads="1"/>
          </p:cNvSpPr>
          <p:nvPr/>
        </p:nvSpPr>
        <p:spPr bwMode="auto">
          <a:xfrm>
            <a:off x="323850" y="115888"/>
            <a:ext cx="8569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2000" b="1">
                <a:solidFill>
                  <a:srgbClr val="FFFF00"/>
                </a:solidFill>
              </a:rPr>
              <a:t>SALIDA DE ACETILOS DE LA MITOCONDRIA AL CITOSOL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AR" sz="2000" b="1">
                <a:solidFill>
                  <a:srgbClr val="FFFF00"/>
                </a:solidFill>
              </a:rPr>
              <a:t>LANZADERA DE CITRATO</a:t>
            </a:r>
            <a:endParaRPr lang="es-AR" altLang="es-AR" sz="2000" b="1">
              <a:solidFill>
                <a:srgbClr val="FFFF00"/>
              </a:solidFill>
            </a:endParaRPr>
          </a:p>
        </p:txBody>
      </p:sp>
      <p:cxnSp>
        <p:nvCxnSpPr>
          <p:cNvPr id="26633" name="3 Conector recto de flecha"/>
          <p:cNvCxnSpPr>
            <a:cxnSpLocks noChangeShapeType="1"/>
          </p:cNvCxnSpPr>
          <p:nvPr/>
        </p:nvCxnSpPr>
        <p:spPr bwMode="auto">
          <a:xfrm flipH="1" flipV="1">
            <a:off x="6318250" y="5589588"/>
            <a:ext cx="341313" cy="431800"/>
          </a:xfrm>
          <a:prstGeom prst="straightConnector1">
            <a:avLst/>
          </a:prstGeom>
          <a:noFill/>
          <a:ln w="952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4" name="5 Conector recto de flecha"/>
          <p:cNvCxnSpPr>
            <a:cxnSpLocks noChangeShapeType="1"/>
          </p:cNvCxnSpPr>
          <p:nvPr/>
        </p:nvCxnSpPr>
        <p:spPr bwMode="auto">
          <a:xfrm flipH="1" flipV="1">
            <a:off x="7092950" y="5229225"/>
            <a:ext cx="71438" cy="576263"/>
          </a:xfrm>
          <a:prstGeom prst="straightConnector1">
            <a:avLst/>
          </a:prstGeom>
          <a:noFill/>
          <a:ln w="952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1 CuadroTexto"/>
          <p:cNvSpPr txBox="1"/>
          <p:nvPr/>
        </p:nvSpPr>
        <p:spPr>
          <a:xfrm>
            <a:off x="2195513" y="4699000"/>
            <a:ext cx="525462" cy="231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9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Biotina</a:t>
            </a:r>
            <a:endParaRPr lang="es-AR" sz="9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6" name="3 CuadroTexto"/>
          <p:cNvSpPr txBox="1">
            <a:spLocks noChangeArrowheads="1"/>
          </p:cNvSpPr>
          <p:nvPr/>
        </p:nvSpPr>
        <p:spPr bwMode="auto">
          <a:xfrm>
            <a:off x="3451225" y="1803400"/>
            <a:ext cx="473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AR" altLang="es-AR" sz="1200">
                <a:solidFill>
                  <a:schemeClr val="bg1"/>
                </a:solidFill>
              </a:rPr>
              <a:t>ATP</a:t>
            </a:r>
          </a:p>
        </p:txBody>
      </p:sp>
      <p:cxnSp>
        <p:nvCxnSpPr>
          <p:cNvPr id="26637" name="5 Conector recto de flecha"/>
          <p:cNvCxnSpPr>
            <a:cxnSpLocks noChangeShapeType="1"/>
          </p:cNvCxnSpPr>
          <p:nvPr/>
        </p:nvCxnSpPr>
        <p:spPr bwMode="auto">
          <a:xfrm flipV="1">
            <a:off x="3924300" y="1803400"/>
            <a:ext cx="0" cy="185738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165261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5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BE3381-A0B6-44B2-AAE1-A9AC6E534BD7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792163" y="609600"/>
            <a:ext cx="8123237" cy="1143000"/>
          </a:xfrm>
        </p:spPr>
        <p:txBody>
          <a:bodyPr/>
          <a:lstStyle/>
          <a:p>
            <a:pPr algn="ctr" eaLnBrk="1" hangingPunct="1"/>
            <a:r>
              <a:rPr lang="es-ES" altLang="es-AR" dirty="0" smtClean="0">
                <a:solidFill>
                  <a:schemeClr val="bg1"/>
                </a:solidFill>
              </a:rPr>
              <a:t>Etapas de la Síntesis de Ac. Grasos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1663" y="2384425"/>
            <a:ext cx="6643687" cy="3308350"/>
          </a:xfrm>
        </p:spPr>
        <p:txBody>
          <a:bodyPr/>
          <a:lstStyle/>
          <a:p>
            <a:pPr marL="533400" indent="-533400" eaLnBrk="1" hangingPunct="1">
              <a:buFont typeface="Wingdings" pitchFamily="2" charset="2"/>
              <a:buNone/>
            </a:pPr>
            <a:r>
              <a:rPr lang="es-ES" altLang="es-AR" b="1" dirty="0" smtClean="0">
                <a:solidFill>
                  <a:schemeClr val="bg1"/>
                </a:solidFill>
              </a:rPr>
              <a:t>Comprende:</a:t>
            </a:r>
          </a:p>
          <a:p>
            <a:pPr marL="533400" indent="-533400" eaLnBrk="1" hangingPunct="1">
              <a:buClr>
                <a:schemeClr val="tx2"/>
              </a:buClr>
              <a:buSzPct val="75000"/>
              <a:buFont typeface="Wingdings" pitchFamily="2" charset="2"/>
              <a:buAutoNum type="arabicPeriod"/>
            </a:pPr>
            <a:r>
              <a:rPr lang="es-ES" altLang="es-AR" b="1" dirty="0" smtClean="0">
                <a:solidFill>
                  <a:schemeClr val="bg1"/>
                </a:solidFill>
              </a:rPr>
              <a:t>Formación de </a:t>
            </a:r>
            <a:r>
              <a:rPr lang="es-ES" altLang="es-AR" b="1" dirty="0" err="1" smtClean="0">
                <a:solidFill>
                  <a:schemeClr val="bg1"/>
                </a:solidFill>
              </a:rPr>
              <a:t>malonil-CoA</a:t>
            </a:r>
            <a:r>
              <a:rPr lang="es-ES" altLang="es-AR" b="1" dirty="0" smtClean="0">
                <a:solidFill>
                  <a:schemeClr val="bg1"/>
                </a:solidFill>
              </a:rPr>
              <a:t>.</a:t>
            </a:r>
          </a:p>
          <a:p>
            <a:pPr marL="533400" indent="-533400" eaLnBrk="1" hangingPunct="1">
              <a:buClr>
                <a:schemeClr val="tx2"/>
              </a:buClr>
              <a:buSzPct val="75000"/>
              <a:buFont typeface="Wingdings" pitchFamily="2" charset="2"/>
              <a:buAutoNum type="arabicPeriod"/>
            </a:pPr>
            <a:r>
              <a:rPr lang="es-ES" altLang="es-AR" b="1" dirty="0" smtClean="0">
                <a:solidFill>
                  <a:schemeClr val="bg1"/>
                </a:solidFill>
              </a:rPr>
              <a:t>Reacciones catalizadas por el complejo </a:t>
            </a:r>
            <a:r>
              <a:rPr lang="es-ES" altLang="es-AR" b="1" dirty="0" err="1" smtClean="0">
                <a:solidFill>
                  <a:schemeClr val="bg1"/>
                </a:solidFill>
              </a:rPr>
              <a:t>multienzimático</a:t>
            </a:r>
            <a:r>
              <a:rPr lang="es-ES" altLang="es-AR" b="1" dirty="0" smtClean="0">
                <a:solidFill>
                  <a:schemeClr val="bg1"/>
                </a:solidFill>
              </a:rPr>
              <a:t> de la </a:t>
            </a:r>
          </a:p>
          <a:p>
            <a:pPr marL="533400" indent="-533400" eaLnBrk="1" hangingPunct="1"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s-ES" altLang="es-AR" sz="3200" b="1" dirty="0" smtClean="0">
                <a:solidFill>
                  <a:schemeClr val="bg1"/>
                </a:solidFill>
              </a:rPr>
              <a:t>	Ácido graso </a:t>
            </a:r>
            <a:r>
              <a:rPr lang="es-ES" altLang="es-AR" sz="3200" b="1" dirty="0" err="1" smtClean="0">
                <a:solidFill>
                  <a:schemeClr val="bg1"/>
                </a:solidFill>
              </a:rPr>
              <a:t>sintasa</a:t>
            </a:r>
            <a:r>
              <a:rPr lang="es-ES" altLang="es-AR" sz="3200" b="1" dirty="0" smtClean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61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s-AR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Lipasa salival: </a:t>
            </a:r>
            <a:r>
              <a:rPr lang="es-AR" dirty="0" smtClean="0">
                <a:solidFill>
                  <a:schemeClr val="bg1"/>
                </a:solidFill>
              </a:rPr>
              <a:t>acción insignificante en ser humano.</a:t>
            </a:r>
          </a:p>
          <a:p>
            <a:r>
              <a:rPr lang="es-AR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Lipasa gástrica</a:t>
            </a:r>
            <a:r>
              <a:rPr lang="es-AR" dirty="0" smtClean="0">
                <a:solidFill>
                  <a:schemeClr val="bg1"/>
                </a:solidFill>
              </a:rPr>
              <a:t>: enzima no afectada por la pepsina ni el pH, digieren entre el 10 y el 30% de lípidos dietarios (actividad no esencial)</a:t>
            </a:r>
          </a:p>
          <a:p>
            <a:r>
              <a:rPr lang="es-AR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Lipasa pancreática: </a:t>
            </a:r>
            <a:r>
              <a:rPr lang="es-AR" dirty="0" smtClean="0">
                <a:solidFill>
                  <a:schemeClr val="bg1"/>
                </a:solidFill>
              </a:rPr>
              <a:t>es volcada al intestino. Su actividad es favorecida por las sales biliares y de un péptido llamado </a:t>
            </a:r>
            <a:r>
              <a:rPr lang="es-AR" dirty="0" err="1" smtClean="0">
                <a:solidFill>
                  <a:schemeClr val="bg1"/>
                </a:solidFill>
              </a:rPr>
              <a:t>colipasa</a:t>
            </a:r>
            <a:r>
              <a:rPr lang="es-AR" dirty="0" smtClean="0">
                <a:solidFill>
                  <a:schemeClr val="bg1"/>
                </a:solidFill>
              </a:rPr>
              <a:t> que “abre” la superficie formada por las sales biliares.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Los productos finales de la digestión de </a:t>
            </a:r>
            <a:r>
              <a:rPr lang="es-AR" dirty="0" err="1" smtClean="0">
                <a:solidFill>
                  <a:schemeClr val="bg1"/>
                </a:solidFill>
              </a:rPr>
              <a:t>triacilgliceroles</a:t>
            </a:r>
            <a:r>
              <a:rPr lang="es-AR" dirty="0" smtClean="0">
                <a:solidFill>
                  <a:schemeClr val="bg1"/>
                </a:solidFill>
              </a:rPr>
              <a:t> son ácidos grasos libres y 2-monoacilglicerol</a:t>
            </a:r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TRIACLIGLICEROLES</a:t>
            </a:r>
            <a:endParaRPr lang="es-A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94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6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775617-AB33-4846-8503-395BC07E7E0F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4238" y="215900"/>
            <a:ext cx="7427912" cy="1143000"/>
          </a:xfrm>
        </p:spPr>
        <p:txBody>
          <a:bodyPr/>
          <a:lstStyle/>
          <a:p>
            <a:pPr algn="ctr" eaLnBrk="1" hangingPunct="1"/>
            <a:r>
              <a:rPr lang="es-ES" altLang="es-AR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Formación de </a:t>
            </a:r>
            <a:r>
              <a:rPr lang="es-ES" altLang="es-AR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malonil-CoA</a:t>
            </a:r>
            <a:endParaRPr lang="es-ES" altLang="es-AR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737668"/>
            <a:ext cx="8316913" cy="24114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altLang="es-AR" sz="2400" dirty="0" smtClean="0">
                <a:solidFill>
                  <a:schemeClr val="bg1"/>
                </a:solidFill>
              </a:rPr>
              <a:t>Es una </a:t>
            </a:r>
            <a:r>
              <a:rPr lang="es-ES" altLang="es-AR" sz="2400" dirty="0" err="1" smtClean="0">
                <a:solidFill>
                  <a:schemeClr val="bg1"/>
                </a:solidFill>
              </a:rPr>
              <a:t>carboxilación</a:t>
            </a:r>
            <a:r>
              <a:rPr lang="es-ES" altLang="es-AR" sz="2400" dirty="0" smtClean="0">
                <a:solidFill>
                  <a:schemeClr val="bg1"/>
                </a:solidFill>
              </a:rPr>
              <a:t> que requiere HCO</a:t>
            </a:r>
            <a:r>
              <a:rPr lang="es-ES" altLang="es-AR" sz="2400" baseline="-25000" dirty="0" smtClean="0">
                <a:solidFill>
                  <a:schemeClr val="bg1"/>
                </a:solidFill>
              </a:rPr>
              <a:t>3</a:t>
            </a:r>
            <a:r>
              <a:rPr lang="es-ES" altLang="es-AR" sz="2400" baseline="30000" dirty="0" smtClean="0">
                <a:solidFill>
                  <a:schemeClr val="bg1"/>
                </a:solidFill>
              </a:rPr>
              <a:t>-</a:t>
            </a:r>
            <a:r>
              <a:rPr lang="es-ES" altLang="es-AR" sz="2400" dirty="0" smtClean="0">
                <a:solidFill>
                  <a:schemeClr val="bg1"/>
                </a:solidFill>
              </a:rPr>
              <a:t> como fuente de CO</a:t>
            </a:r>
            <a:r>
              <a:rPr lang="es-ES" altLang="es-AR" sz="2400" baseline="-25000" dirty="0" smtClean="0">
                <a:solidFill>
                  <a:schemeClr val="bg1"/>
                </a:solidFill>
              </a:rPr>
              <a:t>2</a:t>
            </a:r>
            <a:r>
              <a:rPr lang="es-ES" altLang="es-AR" sz="2400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s-ES" altLang="es-AR" sz="2400" dirty="0" smtClean="0">
                <a:solidFill>
                  <a:schemeClr val="bg1"/>
                </a:solidFill>
              </a:rPr>
              <a:t>Cataliza: </a:t>
            </a:r>
            <a:r>
              <a:rPr lang="es-ES" altLang="es-AR" sz="2400" b="1" dirty="0" smtClean="0">
                <a:solidFill>
                  <a:schemeClr val="bg1"/>
                </a:solidFill>
              </a:rPr>
              <a:t>ACETIL-COA CARBOXILASA </a:t>
            </a:r>
            <a:r>
              <a:rPr lang="es-ES" altLang="es-AR" sz="2400" dirty="0" smtClean="0">
                <a:solidFill>
                  <a:schemeClr val="bg1"/>
                </a:solidFill>
              </a:rPr>
              <a:t>que usa biotina (</a:t>
            </a:r>
            <a:r>
              <a:rPr lang="es-ES" altLang="es-AR" sz="2400" dirty="0" err="1" smtClean="0">
                <a:solidFill>
                  <a:schemeClr val="bg1"/>
                </a:solidFill>
              </a:rPr>
              <a:t>Vit</a:t>
            </a:r>
            <a:r>
              <a:rPr lang="es-ES" altLang="es-AR" sz="2400" dirty="0" smtClean="0">
                <a:solidFill>
                  <a:schemeClr val="bg1"/>
                </a:solidFill>
              </a:rPr>
              <a:t> B</a:t>
            </a:r>
            <a:r>
              <a:rPr lang="es-ES" altLang="es-AR" sz="2400" baseline="-25000" dirty="0" smtClean="0">
                <a:solidFill>
                  <a:schemeClr val="bg1"/>
                </a:solidFill>
              </a:rPr>
              <a:t>7</a:t>
            </a:r>
            <a:r>
              <a:rPr lang="es-ES" altLang="es-AR" sz="2400" dirty="0" smtClean="0">
                <a:solidFill>
                  <a:schemeClr val="bg1"/>
                </a:solidFill>
              </a:rPr>
              <a:t>) como coenzima.</a:t>
            </a:r>
          </a:p>
          <a:p>
            <a:pPr eaLnBrk="1" hangingPunct="1">
              <a:lnSpc>
                <a:spcPct val="90000"/>
              </a:lnSpc>
            </a:pPr>
            <a:r>
              <a:rPr lang="es-ES" altLang="es-AR" sz="2400" dirty="0" smtClean="0">
                <a:solidFill>
                  <a:schemeClr val="bg1"/>
                </a:solidFill>
              </a:rPr>
              <a:t>Es el principal sitio de regulación de la síntesis de </a:t>
            </a:r>
            <a:r>
              <a:rPr lang="es-ES" altLang="es-AR" sz="2400" b="1" dirty="0" smtClean="0">
                <a:solidFill>
                  <a:schemeClr val="bg1"/>
                </a:solidFill>
                <a:cs typeface="Arial" charset="0"/>
              </a:rPr>
              <a:t>AG</a:t>
            </a:r>
            <a:endParaRPr lang="es-ES" altLang="es-AR" sz="24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30725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31800" y="4365625"/>
          <a:ext cx="8281988" cy="1389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CS ChemDraw Drawing" r:id="rId3" imgW="5171440" imgH="866140" progId="ChemDraw.Document.5.0">
                  <p:embed/>
                </p:oleObj>
              </mc:Choice>
              <mc:Fallback>
                <p:oleObj name="CS ChemDraw Drawing" r:id="rId3" imgW="5171440" imgH="866140" progId="ChemDraw.Document.5.0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4365625"/>
                        <a:ext cx="8281988" cy="13890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990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rma libre 137"/>
          <p:cNvSpPr>
            <a:spLocks/>
          </p:cNvSpPr>
          <p:nvPr/>
        </p:nvSpPr>
        <p:spPr bwMode="auto">
          <a:xfrm>
            <a:off x="4525963" y="4741863"/>
            <a:ext cx="4187825" cy="1631950"/>
          </a:xfrm>
          <a:custGeom>
            <a:avLst/>
            <a:gdLst>
              <a:gd name="T0" fmla="*/ 2147483647 w 2638"/>
              <a:gd name="T1" fmla="*/ 2147483647 h 1028"/>
              <a:gd name="T2" fmla="*/ 2147483647 w 2638"/>
              <a:gd name="T3" fmla="*/ 2147483647 h 1028"/>
              <a:gd name="T4" fmla="*/ 2147483647 w 2638"/>
              <a:gd name="T5" fmla="*/ 2147483647 h 1028"/>
              <a:gd name="T6" fmla="*/ 2147483647 w 2638"/>
              <a:gd name="T7" fmla="*/ 2147483647 h 1028"/>
              <a:gd name="T8" fmla="*/ 2147483647 w 2638"/>
              <a:gd name="T9" fmla="*/ 2147483647 h 1028"/>
              <a:gd name="T10" fmla="*/ 2147483647 w 2638"/>
              <a:gd name="T11" fmla="*/ 2147483647 h 1028"/>
              <a:gd name="T12" fmla="*/ 2147483647 w 2638"/>
              <a:gd name="T13" fmla="*/ 2147483647 h 1028"/>
              <a:gd name="T14" fmla="*/ 2147483647 w 2638"/>
              <a:gd name="T15" fmla="*/ 2147483647 h 1028"/>
              <a:gd name="T16" fmla="*/ 2147483647 w 2638"/>
              <a:gd name="T17" fmla="*/ 2147483647 h 1028"/>
              <a:gd name="T18" fmla="*/ 2147483647 w 2638"/>
              <a:gd name="T19" fmla="*/ 2147483647 h 1028"/>
              <a:gd name="T20" fmla="*/ 2147483647 w 2638"/>
              <a:gd name="T21" fmla="*/ 2147483647 h 1028"/>
              <a:gd name="T22" fmla="*/ 2147483647 w 2638"/>
              <a:gd name="T23" fmla="*/ 2147483647 h 1028"/>
              <a:gd name="T24" fmla="*/ 2147483647 w 2638"/>
              <a:gd name="T25" fmla="*/ 2147483647 h 1028"/>
              <a:gd name="T26" fmla="*/ 2147483647 w 2638"/>
              <a:gd name="T27" fmla="*/ 2147483647 h 1028"/>
              <a:gd name="T28" fmla="*/ 2147483647 w 2638"/>
              <a:gd name="T29" fmla="*/ 2147483647 h 1028"/>
              <a:gd name="T30" fmla="*/ 2147483647 w 2638"/>
              <a:gd name="T31" fmla="*/ 2147483647 h 1028"/>
              <a:gd name="T32" fmla="*/ 2147483647 w 2638"/>
              <a:gd name="T33" fmla="*/ 2147483647 h 1028"/>
              <a:gd name="T34" fmla="*/ 2147483647 w 2638"/>
              <a:gd name="T35" fmla="*/ 2147483647 h 10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38" h="1028">
                <a:moveTo>
                  <a:pt x="269" y="469"/>
                </a:moveTo>
                <a:cubicBezTo>
                  <a:pt x="197" y="525"/>
                  <a:pt x="0" y="667"/>
                  <a:pt x="29" y="757"/>
                </a:cubicBezTo>
                <a:cubicBezTo>
                  <a:pt x="58" y="847"/>
                  <a:pt x="278" y="996"/>
                  <a:pt x="446" y="1012"/>
                </a:cubicBezTo>
                <a:cubicBezTo>
                  <a:pt x="614" y="1028"/>
                  <a:pt x="934" y="909"/>
                  <a:pt x="1037" y="853"/>
                </a:cubicBezTo>
                <a:cubicBezTo>
                  <a:pt x="1140" y="797"/>
                  <a:pt x="1000" y="686"/>
                  <a:pt x="1064" y="678"/>
                </a:cubicBezTo>
                <a:cubicBezTo>
                  <a:pt x="1128" y="670"/>
                  <a:pt x="1269" y="804"/>
                  <a:pt x="1421" y="805"/>
                </a:cubicBezTo>
                <a:cubicBezTo>
                  <a:pt x="1573" y="806"/>
                  <a:pt x="1894" y="750"/>
                  <a:pt x="1974" y="686"/>
                </a:cubicBezTo>
                <a:cubicBezTo>
                  <a:pt x="2054" y="622"/>
                  <a:pt x="1809" y="457"/>
                  <a:pt x="1901" y="421"/>
                </a:cubicBezTo>
                <a:cubicBezTo>
                  <a:pt x="1993" y="385"/>
                  <a:pt x="2421" y="528"/>
                  <a:pt x="2525" y="469"/>
                </a:cubicBezTo>
                <a:cubicBezTo>
                  <a:pt x="2629" y="410"/>
                  <a:pt x="2638" y="136"/>
                  <a:pt x="2525" y="68"/>
                </a:cubicBezTo>
                <a:cubicBezTo>
                  <a:pt x="2412" y="0"/>
                  <a:pt x="1969" y="9"/>
                  <a:pt x="1849" y="60"/>
                </a:cubicBezTo>
                <a:cubicBezTo>
                  <a:pt x="1729" y="111"/>
                  <a:pt x="1852" y="329"/>
                  <a:pt x="1805" y="373"/>
                </a:cubicBezTo>
                <a:cubicBezTo>
                  <a:pt x="1758" y="417"/>
                  <a:pt x="1669" y="333"/>
                  <a:pt x="1565" y="325"/>
                </a:cubicBezTo>
                <a:cubicBezTo>
                  <a:pt x="1461" y="317"/>
                  <a:pt x="1276" y="287"/>
                  <a:pt x="1181" y="325"/>
                </a:cubicBezTo>
                <a:cubicBezTo>
                  <a:pt x="1086" y="363"/>
                  <a:pt x="1061" y="531"/>
                  <a:pt x="997" y="552"/>
                </a:cubicBezTo>
                <a:cubicBezTo>
                  <a:pt x="933" y="573"/>
                  <a:pt x="886" y="474"/>
                  <a:pt x="797" y="452"/>
                </a:cubicBezTo>
                <a:cubicBezTo>
                  <a:pt x="708" y="430"/>
                  <a:pt x="549" y="418"/>
                  <a:pt x="461" y="421"/>
                </a:cubicBezTo>
                <a:cubicBezTo>
                  <a:pt x="373" y="424"/>
                  <a:pt x="341" y="413"/>
                  <a:pt x="269" y="469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19" name="Forma libre 136"/>
          <p:cNvSpPr>
            <a:spLocks/>
          </p:cNvSpPr>
          <p:nvPr/>
        </p:nvSpPr>
        <p:spPr bwMode="auto">
          <a:xfrm>
            <a:off x="-11113" y="4926013"/>
            <a:ext cx="4233863" cy="1703387"/>
          </a:xfrm>
          <a:custGeom>
            <a:avLst/>
            <a:gdLst>
              <a:gd name="T0" fmla="*/ 2147483647 w 2667"/>
              <a:gd name="T1" fmla="*/ 2147483647 h 1073"/>
              <a:gd name="T2" fmla="*/ 2147483647 w 2667"/>
              <a:gd name="T3" fmla="*/ 2147483647 h 1073"/>
              <a:gd name="T4" fmla="*/ 2147483647 w 2667"/>
              <a:gd name="T5" fmla="*/ 2147483647 h 1073"/>
              <a:gd name="T6" fmla="*/ 2147483647 w 2667"/>
              <a:gd name="T7" fmla="*/ 2147483647 h 1073"/>
              <a:gd name="T8" fmla="*/ 2147483647 w 2667"/>
              <a:gd name="T9" fmla="*/ 2147483647 h 1073"/>
              <a:gd name="T10" fmla="*/ 2147483647 w 2667"/>
              <a:gd name="T11" fmla="*/ 2147483647 h 1073"/>
              <a:gd name="T12" fmla="*/ 2147483647 w 2667"/>
              <a:gd name="T13" fmla="*/ 2147483647 h 1073"/>
              <a:gd name="T14" fmla="*/ 2147483647 w 2667"/>
              <a:gd name="T15" fmla="*/ 2147483647 h 1073"/>
              <a:gd name="T16" fmla="*/ 2147483647 w 2667"/>
              <a:gd name="T17" fmla="*/ 2147483647 h 1073"/>
              <a:gd name="T18" fmla="*/ 2147483647 w 2667"/>
              <a:gd name="T19" fmla="*/ 2147483647 h 1073"/>
              <a:gd name="T20" fmla="*/ 2147483647 w 2667"/>
              <a:gd name="T21" fmla="*/ 2147483647 h 1073"/>
              <a:gd name="T22" fmla="*/ 2147483647 w 2667"/>
              <a:gd name="T23" fmla="*/ 2147483647 h 1073"/>
              <a:gd name="T24" fmla="*/ 2147483647 w 2667"/>
              <a:gd name="T25" fmla="*/ 2147483647 h 1073"/>
              <a:gd name="T26" fmla="*/ 2147483647 w 2667"/>
              <a:gd name="T27" fmla="*/ 2147483647 h 1073"/>
              <a:gd name="T28" fmla="*/ 2147483647 w 2667"/>
              <a:gd name="T29" fmla="*/ 2147483647 h 1073"/>
              <a:gd name="T30" fmla="*/ 2147483647 w 2667"/>
              <a:gd name="T31" fmla="*/ 2147483647 h 1073"/>
              <a:gd name="T32" fmla="*/ 2147483647 w 2667"/>
              <a:gd name="T33" fmla="*/ 2147483647 h 1073"/>
              <a:gd name="T34" fmla="*/ 2147483647 w 2667"/>
              <a:gd name="T35" fmla="*/ 2147483647 h 1073"/>
              <a:gd name="T36" fmla="*/ 2147483647 w 2667"/>
              <a:gd name="T37" fmla="*/ 2147483647 h 1073"/>
              <a:gd name="T38" fmla="*/ 2147483647 w 2667"/>
              <a:gd name="T39" fmla="*/ 2147483647 h 1073"/>
              <a:gd name="T40" fmla="*/ 2147483647 w 2667"/>
              <a:gd name="T41" fmla="*/ 2147483647 h 1073"/>
              <a:gd name="T42" fmla="*/ 2147483647 w 2667"/>
              <a:gd name="T43" fmla="*/ 2147483647 h 1073"/>
              <a:gd name="T44" fmla="*/ 2147483647 w 2667"/>
              <a:gd name="T45" fmla="*/ 2147483647 h 1073"/>
              <a:gd name="T46" fmla="*/ 2147483647 w 2667"/>
              <a:gd name="T47" fmla="*/ 2147483647 h 10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667" h="1073">
                <a:moveTo>
                  <a:pt x="274" y="161"/>
                </a:moveTo>
                <a:cubicBezTo>
                  <a:pt x="199" y="221"/>
                  <a:pt x="48" y="318"/>
                  <a:pt x="24" y="445"/>
                </a:cubicBezTo>
                <a:cubicBezTo>
                  <a:pt x="0" y="572"/>
                  <a:pt x="54" y="936"/>
                  <a:pt x="132" y="921"/>
                </a:cubicBezTo>
                <a:cubicBezTo>
                  <a:pt x="210" y="906"/>
                  <a:pt x="410" y="354"/>
                  <a:pt x="491" y="353"/>
                </a:cubicBezTo>
                <a:cubicBezTo>
                  <a:pt x="572" y="352"/>
                  <a:pt x="489" y="797"/>
                  <a:pt x="619" y="914"/>
                </a:cubicBezTo>
                <a:cubicBezTo>
                  <a:pt x="749" y="1031"/>
                  <a:pt x="1148" y="1070"/>
                  <a:pt x="1268" y="1054"/>
                </a:cubicBezTo>
                <a:cubicBezTo>
                  <a:pt x="1388" y="1038"/>
                  <a:pt x="1299" y="819"/>
                  <a:pt x="1339" y="818"/>
                </a:cubicBezTo>
                <a:cubicBezTo>
                  <a:pt x="1379" y="817"/>
                  <a:pt x="1372" y="1023"/>
                  <a:pt x="1506" y="1048"/>
                </a:cubicBezTo>
                <a:cubicBezTo>
                  <a:pt x="1640" y="1073"/>
                  <a:pt x="2068" y="1025"/>
                  <a:pt x="2144" y="971"/>
                </a:cubicBezTo>
                <a:cubicBezTo>
                  <a:pt x="2220" y="917"/>
                  <a:pt x="1894" y="750"/>
                  <a:pt x="1963" y="722"/>
                </a:cubicBezTo>
                <a:cubicBezTo>
                  <a:pt x="2032" y="694"/>
                  <a:pt x="2455" y="828"/>
                  <a:pt x="2561" y="804"/>
                </a:cubicBezTo>
                <a:cubicBezTo>
                  <a:pt x="2667" y="780"/>
                  <a:pt x="2644" y="650"/>
                  <a:pt x="2600" y="580"/>
                </a:cubicBezTo>
                <a:cubicBezTo>
                  <a:pt x="2556" y="510"/>
                  <a:pt x="2404" y="408"/>
                  <a:pt x="2299" y="386"/>
                </a:cubicBezTo>
                <a:cubicBezTo>
                  <a:pt x="2194" y="364"/>
                  <a:pt x="2055" y="413"/>
                  <a:pt x="1969" y="445"/>
                </a:cubicBezTo>
                <a:cubicBezTo>
                  <a:pt x="1883" y="477"/>
                  <a:pt x="1887" y="531"/>
                  <a:pt x="1785" y="578"/>
                </a:cubicBezTo>
                <a:cubicBezTo>
                  <a:pt x="1683" y="625"/>
                  <a:pt x="1451" y="731"/>
                  <a:pt x="1359" y="729"/>
                </a:cubicBezTo>
                <a:cubicBezTo>
                  <a:pt x="1267" y="727"/>
                  <a:pt x="1307" y="595"/>
                  <a:pt x="1230" y="563"/>
                </a:cubicBezTo>
                <a:cubicBezTo>
                  <a:pt x="1153" y="531"/>
                  <a:pt x="967" y="552"/>
                  <a:pt x="897" y="538"/>
                </a:cubicBezTo>
                <a:cubicBezTo>
                  <a:pt x="827" y="524"/>
                  <a:pt x="801" y="515"/>
                  <a:pt x="811" y="482"/>
                </a:cubicBezTo>
                <a:cubicBezTo>
                  <a:pt x="821" y="449"/>
                  <a:pt x="939" y="402"/>
                  <a:pt x="955" y="338"/>
                </a:cubicBezTo>
                <a:cubicBezTo>
                  <a:pt x="971" y="274"/>
                  <a:pt x="963" y="154"/>
                  <a:pt x="907" y="98"/>
                </a:cubicBezTo>
                <a:cubicBezTo>
                  <a:pt x="851" y="42"/>
                  <a:pt x="691" y="4"/>
                  <a:pt x="619" y="2"/>
                </a:cubicBezTo>
                <a:cubicBezTo>
                  <a:pt x="547" y="0"/>
                  <a:pt x="531" y="60"/>
                  <a:pt x="474" y="86"/>
                </a:cubicBezTo>
                <a:cubicBezTo>
                  <a:pt x="417" y="112"/>
                  <a:pt x="316" y="146"/>
                  <a:pt x="274" y="16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20" name="Cuadro de texto 115"/>
          <p:cNvSpPr txBox="1">
            <a:spLocks noChangeArrowheads="1"/>
          </p:cNvSpPr>
          <p:nvPr/>
        </p:nvSpPr>
        <p:spPr bwMode="auto">
          <a:xfrm>
            <a:off x="762000" y="31242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Cisteína</a:t>
            </a:r>
          </a:p>
        </p:txBody>
      </p:sp>
      <p:sp>
        <p:nvSpPr>
          <p:cNvPr id="34821" name="Elipse 44"/>
          <p:cNvSpPr>
            <a:spLocks noChangeArrowheads="1"/>
          </p:cNvSpPr>
          <p:nvPr/>
        </p:nvSpPr>
        <p:spPr bwMode="auto">
          <a:xfrm>
            <a:off x="3352800" y="2514600"/>
            <a:ext cx="2209800" cy="600075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800" b="1">
                <a:solidFill>
                  <a:schemeClr val="bg1"/>
                </a:solidFill>
              </a:rPr>
              <a:t>Subunidad I</a:t>
            </a:r>
          </a:p>
        </p:txBody>
      </p:sp>
      <p:sp>
        <p:nvSpPr>
          <p:cNvPr id="34822" name="Cuadro de texto 75"/>
          <p:cNvSpPr txBox="1">
            <a:spLocks noChangeArrowheads="1"/>
          </p:cNvSpPr>
          <p:nvPr/>
        </p:nvSpPr>
        <p:spPr bwMode="auto">
          <a:xfrm>
            <a:off x="7315200" y="28194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4´Fosfo  panteteína</a:t>
            </a:r>
          </a:p>
        </p:txBody>
      </p:sp>
      <p:sp>
        <p:nvSpPr>
          <p:cNvPr id="34823" name="Forma libre 117"/>
          <p:cNvSpPr>
            <a:spLocks/>
          </p:cNvSpPr>
          <p:nvPr/>
        </p:nvSpPr>
        <p:spPr bwMode="auto">
          <a:xfrm>
            <a:off x="4325938" y="1244600"/>
            <a:ext cx="4818062" cy="1766888"/>
          </a:xfrm>
          <a:custGeom>
            <a:avLst/>
            <a:gdLst>
              <a:gd name="T0" fmla="*/ 2147483647 w 3035"/>
              <a:gd name="T1" fmla="*/ 2147483647 h 1113"/>
              <a:gd name="T2" fmla="*/ 2147483647 w 3035"/>
              <a:gd name="T3" fmla="*/ 2147483647 h 1113"/>
              <a:gd name="T4" fmla="*/ 2147483647 w 3035"/>
              <a:gd name="T5" fmla="*/ 2147483647 h 1113"/>
              <a:gd name="T6" fmla="*/ 2147483647 w 3035"/>
              <a:gd name="T7" fmla="*/ 2147483647 h 1113"/>
              <a:gd name="T8" fmla="*/ 2147483647 w 3035"/>
              <a:gd name="T9" fmla="*/ 2147483647 h 1113"/>
              <a:gd name="T10" fmla="*/ 2147483647 w 3035"/>
              <a:gd name="T11" fmla="*/ 2147483647 h 1113"/>
              <a:gd name="T12" fmla="*/ 2147483647 w 3035"/>
              <a:gd name="T13" fmla="*/ 2147483647 h 1113"/>
              <a:gd name="T14" fmla="*/ 2147483647 w 3035"/>
              <a:gd name="T15" fmla="*/ 2147483647 h 1113"/>
              <a:gd name="T16" fmla="*/ 2147483647 w 3035"/>
              <a:gd name="T17" fmla="*/ 2147483647 h 1113"/>
              <a:gd name="T18" fmla="*/ 2147483647 w 3035"/>
              <a:gd name="T19" fmla="*/ 2147483647 h 1113"/>
              <a:gd name="T20" fmla="*/ 2147483647 w 3035"/>
              <a:gd name="T21" fmla="*/ 2147483647 h 1113"/>
              <a:gd name="T22" fmla="*/ 2147483647 w 3035"/>
              <a:gd name="T23" fmla="*/ 2147483647 h 1113"/>
              <a:gd name="T24" fmla="*/ 2147483647 w 3035"/>
              <a:gd name="T25" fmla="*/ 2147483647 h 1113"/>
              <a:gd name="T26" fmla="*/ 2147483647 w 3035"/>
              <a:gd name="T27" fmla="*/ 2147483647 h 1113"/>
              <a:gd name="T28" fmla="*/ 2147483647 w 3035"/>
              <a:gd name="T29" fmla="*/ 2147483647 h 1113"/>
              <a:gd name="T30" fmla="*/ 2147483647 w 3035"/>
              <a:gd name="T31" fmla="*/ 2147483647 h 1113"/>
              <a:gd name="T32" fmla="*/ 2147483647 w 3035"/>
              <a:gd name="T33" fmla="*/ 2147483647 h 1113"/>
              <a:gd name="T34" fmla="*/ 2147483647 w 3035"/>
              <a:gd name="T35" fmla="*/ 2147483647 h 1113"/>
              <a:gd name="T36" fmla="*/ 2147483647 w 3035"/>
              <a:gd name="T37" fmla="*/ 2147483647 h 1113"/>
              <a:gd name="T38" fmla="*/ 2147483647 w 3035"/>
              <a:gd name="T39" fmla="*/ 2147483647 h 1113"/>
              <a:gd name="T40" fmla="*/ 2147483647 w 3035"/>
              <a:gd name="T41" fmla="*/ 2147483647 h 1113"/>
              <a:gd name="T42" fmla="*/ 2147483647 w 3035"/>
              <a:gd name="T43" fmla="*/ 2147483647 h 1113"/>
              <a:gd name="T44" fmla="*/ 2147483647 w 3035"/>
              <a:gd name="T45" fmla="*/ 2147483647 h 1113"/>
              <a:gd name="T46" fmla="*/ 2147483647 w 3035"/>
              <a:gd name="T47" fmla="*/ 2147483647 h 1113"/>
              <a:gd name="T48" fmla="*/ 2147483647 w 3035"/>
              <a:gd name="T49" fmla="*/ 2147483647 h 1113"/>
              <a:gd name="T50" fmla="*/ 2147483647 w 3035"/>
              <a:gd name="T51" fmla="*/ 2147483647 h 1113"/>
              <a:gd name="T52" fmla="*/ 2147483647 w 3035"/>
              <a:gd name="T53" fmla="*/ 2147483647 h 111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035" h="1113">
                <a:moveTo>
                  <a:pt x="97" y="51"/>
                </a:moveTo>
                <a:cubicBezTo>
                  <a:pt x="0" y="102"/>
                  <a:pt x="0" y="304"/>
                  <a:pt x="72" y="368"/>
                </a:cubicBezTo>
                <a:cubicBezTo>
                  <a:pt x="144" y="432"/>
                  <a:pt x="429" y="379"/>
                  <a:pt x="531" y="435"/>
                </a:cubicBezTo>
                <a:cubicBezTo>
                  <a:pt x="633" y="491"/>
                  <a:pt x="575" y="653"/>
                  <a:pt x="681" y="702"/>
                </a:cubicBezTo>
                <a:cubicBezTo>
                  <a:pt x="787" y="751"/>
                  <a:pt x="1089" y="668"/>
                  <a:pt x="1165" y="727"/>
                </a:cubicBezTo>
                <a:cubicBezTo>
                  <a:pt x="1241" y="786"/>
                  <a:pt x="1020" y="993"/>
                  <a:pt x="1140" y="1053"/>
                </a:cubicBezTo>
                <a:cubicBezTo>
                  <a:pt x="1260" y="1113"/>
                  <a:pt x="1744" y="1105"/>
                  <a:pt x="1883" y="1088"/>
                </a:cubicBezTo>
                <a:cubicBezTo>
                  <a:pt x="2022" y="1071"/>
                  <a:pt x="1887" y="968"/>
                  <a:pt x="1975" y="952"/>
                </a:cubicBezTo>
                <a:cubicBezTo>
                  <a:pt x="2063" y="936"/>
                  <a:pt x="2332" y="1002"/>
                  <a:pt x="2411" y="992"/>
                </a:cubicBezTo>
                <a:cubicBezTo>
                  <a:pt x="2490" y="982"/>
                  <a:pt x="2446" y="923"/>
                  <a:pt x="2451" y="894"/>
                </a:cubicBezTo>
                <a:cubicBezTo>
                  <a:pt x="2456" y="865"/>
                  <a:pt x="2385" y="835"/>
                  <a:pt x="2442" y="819"/>
                </a:cubicBezTo>
                <a:cubicBezTo>
                  <a:pt x="2499" y="803"/>
                  <a:pt x="2699" y="821"/>
                  <a:pt x="2795" y="800"/>
                </a:cubicBezTo>
                <a:cubicBezTo>
                  <a:pt x="2891" y="779"/>
                  <a:pt x="3035" y="751"/>
                  <a:pt x="3018" y="694"/>
                </a:cubicBezTo>
                <a:cubicBezTo>
                  <a:pt x="3001" y="637"/>
                  <a:pt x="2769" y="505"/>
                  <a:pt x="2693" y="460"/>
                </a:cubicBezTo>
                <a:cubicBezTo>
                  <a:pt x="2617" y="415"/>
                  <a:pt x="2616" y="429"/>
                  <a:pt x="2559" y="426"/>
                </a:cubicBezTo>
                <a:cubicBezTo>
                  <a:pt x="2502" y="423"/>
                  <a:pt x="2407" y="417"/>
                  <a:pt x="2350" y="443"/>
                </a:cubicBezTo>
                <a:cubicBezTo>
                  <a:pt x="2293" y="469"/>
                  <a:pt x="2242" y="541"/>
                  <a:pt x="2217" y="585"/>
                </a:cubicBezTo>
                <a:cubicBezTo>
                  <a:pt x="2192" y="629"/>
                  <a:pt x="2242" y="670"/>
                  <a:pt x="2200" y="710"/>
                </a:cubicBezTo>
                <a:cubicBezTo>
                  <a:pt x="2158" y="750"/>
                  <a:pt x="2034" y="820"/>
                  <a:pt x="1966" y="827"/>
                </a:cubicBezTo>
                <a:cubicBezTo>
                  <a:pt x="1898" y="834"/>
                  <a:pt x="1859" y="773"/>
                  <a:pt x="1791" y="752"/>
                </a:cubicBezTo>
                <a:cubicBezTo>
                  <a:pt x="1723" y="731"/>
                  <a:pt x="1614" y="726"/>
                  <a:pt x="1557" y="702"/>
                </a:cubicBezTo>
                <a:cubicBezTo>
                  <a:pt x="1500" y="678"/>
                  <a:pt x="1487" y="661"/>
                  <a:pt x="1451" y="608"/>
                </a:cubicBezTo>
                <a:cubicBezTo>
                  <a:pt x="1415" y="555"/>
                  <a:pt x="1403" y="436"/>
                  <a:pt x="1340" y="385"/>
                </a:cubicBezTo>
                <a:cubicBezTo>
                  <a:pt x="1277" y="334"/>
                  <a:pt x="1158" y="320"/>
                  <a:pt x="1073" y="301"/>
                </a:cubicBezTo>
                <a:cubicBezTo>
                  <a:pt x="988" y="282"/>
                  <a:pt x="897" y="312"/>
                  <a:pt x="827" y="272"/>
                </a:cubicBezTo>
                <a:cubicBezTo>
                  <a:pt x="757" y="232"/>
                  <a:pt x="778" y="96"/>
                  <a:pt x="656" y="59"/>
                </a:cubicBezTo>
                <a:cubicBezTo>
                  <a:pt x="534" y="22"/>
                  <a:pt x="194" y="0"/>
                  <a:pt x="97" y="51"/>
                </a:cubicBez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24" name="Forma libre 58"/>
          <p:cNvSpPr>
            <a:spLocks/>
          </p:cNvSpPr>
          <p:nvPr/>
        </p:nvSpPr>
        <p:spPr bwMode="auto">
          <a:xfrm>
            <a:off x="585788" y="1423988"/>
            <a:ext cx="3611562" cy="1671637"/>
          </a:xfrm>
          <a:custGeom>
            <a:avLst/>
            <a:gdLst>
              <a:gd name="T0" fmla="*/ 2147483647 w 2275"/>
              <a:gd name="T1" fmla="*/ 2147483647 h 1053"/>
              <a:gd name="T2" fmla="*/ 2147483647 w 2275"/>
              <a:gd name="T3" fmla="*/ 2147483647 h 1053"/>
              <a:gd name="T4" fmla="*/ 2147483647 w 2275"/>
              <a:gd name="T5" fmla="*/ 2147483647 h 1053"/>
              <a:gd name="T6" fmla="*/ 2147483647 w 2275"/>
              <a:gd name="T7" fmla="*/ 2147483647 h 1053"/>
              <a:gd name="T8" fmla="*/ 2147483647 w 2275"/>
              <a:gd name="T9" fmla="*/ 2147483647 h 1053"/>
              <a:gd name="T10" fmla="*/ 2147483647 w 2275"/>
              <a:gd name="T11" fmla="*/ 2147483647 h 1053"/>
              <a:gd name="T12" fmla="*/ 2147483647 w 2275"/>
              <a:gd name="T13" fmla="*/ 2147483647 h 1053"/>
              <a:gd name="T14" fmla="*/ 2147483647 w 2275"/>
              <a:gd name="T15" fmla="*/ 2147483647 h 1053"/>
              <a:gd name="T16" fmla="*/ 2147483647 w 2275"/>
              <a:gd name="T17" fmla="*/ 2147483647 h 1053"/>
              <a:gd name="T18" fmla="*/ 2147483647 w 2275"/>
              <a:gd name="T19" fmla="*/ 2147483647 h 1053"/>
              <a:gd name="T20" fmla="*/ 2147483647 w 2275"/>
              <a:gd name="T21" fmla="*/ 2147483647 h 1053"/>
              <a:gd name="T22" fmla="*/ 2147483647 w 2275"/>
              <a:gd name="T23" fmla="*/ 2147483647 h 1053"/>
              <a:gd name="T24" fmla="*/ 2147483647 w 2275"/>
              <a:gd name="T25" fmla="*/ 2147483647 h 1053"/>
              <a:gd name="T26" fmla="*/ 2147483647 w 2275"/>
              <a:gd name="T27" fmla="*/ 2147483647 h 1053"/>
              <a:gd name="T28" fmla="*/ 2147483647 w 2275"/>
              <a:gd name="T29" fmla="*/ 2147483647 h 1053"/>
              <a:gd name="T30" fmla="*/ 2147483647 w 2275"/>
              <a:gd name="T31" fmla="*/ 2147483647 h 1053"/>
              <a:gd name="T32" fmla="*/ 2147483647 w 2275"/>
              <a:gd name="T33" fmla="*/ 2147483647 h 1053"/>
              <a:gd name="T34" fmla="*/ 2147483647 w 2275"/>
              <a:gd name="T35" fmla="*/ 2147483647 h 105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275" h="1053">
                <a:moveTo>
                  <a:pt x="104" y="989"/>
                </a:moveTo>
                <a:cubicBezTo>
                  <a:pt x="208" y="1053"/>
                  <a:pt x="575" y="999"/>
                  <a:pt x="680" y="941"/>
                </a:cubicBezTo>
                <a:cubicBezTo>
                  <a:pt x="785" y="883"/>
                  <a:pt x="731" y="707"/>
                  <a:pt x="735" y="639"/>
                </a:cubicBezTo>
                <a:cubicBezTo>
                  <a:pt x="739" y="571"/>
                  <a:pt x="666" y="549"/>
                  <a:pt x="704" y="531"/>
                </a:cubicBezTo>
                <a:cubicBezTo>
                  <a:pt x="742" y="513"/>
                  <a:pt x="852" y="545"/>
                  <a:pt x="964" y="531"/>
                </a:cubicBezTo>
                <a:cubicBezTo>
                  <a:pt x="1076" y="517"/>
                  <a:pt x="1292" y="448"/>
                  <a:pt x="1375" y="444"/>
                </a:cubicBezTo>
                <a:cubicBezTo>
                  <a:pt x="1458" y="440"/>
                  <a:pt x="1448" y="497"/>
                  <a:pt x="1462" y="507"/>
                </a:cubicBezTo>
                <a:cubicBezTo>
                  <a:pt x="1476" y="517"/>
                  <a:pt x="1442" y="506"/>
                  <a:pt x="1462" y="507"/>
                </a:cubicBezTo>
                <a:cubicBezTo>
                  <a:pt x="1482" y="508"/>
                  <a:pt x="1461" y="509"/>
                  <a:pt x="1580" y="515"/>
                </a:cubicBezTo>
                <a:cubicBezTo>
                  <a:pt x="1699" y="521"/>
                  <a:pt x="2075" y="607"/>
                  <a:pt x="2175" y="543"/>
                </a:cubicBezTo>
                <a:cubicBezTo>
                  <a:pt x="2275" y="479"/>
                  <a:pt x="2238" y="206"/>
                  <a:pt x="2180" y="129"/>
                </a:cubicBezTo>
                <a:cubicBezTo>
                  <a:pt x="2122" y="52"/>
                  <a:pt x="1938" y="71"/>
                  <a:pt x="1825" y="81"/>
                </a:cubicBezTo>
                <a:cubicBezTo>
                  <a:pt x="1712" y="91"/>
                  <a:pt x="1584" y="189"/>
                  <a:pt x="1501" y="192"/>
                </a:cubicBezTo>
                <a:cubicBezTo>
                  <a:pt x="1418" y="195"/>
                  <a:pt x="1481" y="119"/>
                  <a:pt x="1327" y="97"/>
                </a:cubicBezTo>
                <a:cubicBezTo>
                  <a:pt x="1173" y="75"/>
                  <a:pt x="725" y="0"/>
                  <a:pt x="578" y="58"/>
                </a:cubicBezTo>
                <a:cubicBezTo>
                  <a:pt x="431" y="116"/>
                  <a:pt x="534" y="364"/>
                  <a:pt x="447" y="447"/>
                </a:cubicBezTo>
                <a:cubicBezTo>
                  <a:pt x="360" y="530"/>
                  <a:pt x="114" y="465"/>
                  <a:pt x="57" y="555"/>
                </a:cubicBezTo>
                <a:cubicBezTo>
                  <a:pt x="0" y="645"/>
                  <a:pt x="0" y="925"/>
                  <a:pt x="104" y="989"/>
                </a:cubicBez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25" name="Elipse 55"/>
          <p:cNvSpPr>
            <a:spLocks noChangeArrowheads="1"/>
          </p:cNvSpPr>
          <p:nvPr/>
        </p:nvSpPr>
        <p:spPr bwMode="auto">
          <a:xfrm>
            <a:off x="3344863" y="4808538"/>
            <a:ext cx="2451100" cy="601662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800" b="1">
                <a:solidFill>
                  <a:schemeClr val="bg1"/>
                </a:solidFill>
              </a:rPr>
              <a:t>Subunidad II</a:t>
            </a:r>
          </a:p>
        </p:txBody>
      </p:sp>
      <p:sp>
        <p:nvSpPr>
          <p:cNvPr id="34826" name="Cuadro de texto 54"/>
          <p:cNvSpPr txBox="1">
            <a:spLocks noChangeArrowheads="1"/>
          </p:cNvSpPr>
          <p:nvPr/>
        </p:nvSpPr>
        <p:spPr bwMode="auto">
          <a:xfrm>
            <a:off x="609600" y="3886200"/>
            <a:ext cx="7924800" cy="150813"/>
          </a:xfrm>
          <a:prstGeom prst="rect">
            <a:avLst/>
          </a:prstGeom>
          <a:solidFill>
            <a:srgbClr val="C0C0C0">
              <a:alpha val="50195"/>
            </a:srgbClr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200">
                <a:latin typeface="Times New Roman" pitchFamily="18" charset="0"/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200">
                <a:latin typeface="Times New Roman" pitchFamily="18" charset="0"/>
              </a:rPr>
              <a:t>             </a:t>
            </a:r>
          </a:p>
        </p:txBody>
      </p:sp>
      <p:sp>
        <p:nvSpPr>
          <p:cNvPr id="34827" name="Línea 56"/>
          <p:cNvSpPr>
            <a:spLocks noChangeShapeType="1"/>
          </p:cNvSpPr>
          <p:nvPr/>
        </p:nvSpPr>
        <p:spPr bwMode="auto">
          <a:xfrm>
            <a:off x="4225925" y="1492250"/>
            <a:ext cx="0" cy="4702175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28" name="Rectángulo 2"/>
          <p:cNvSpPr>
            <a:spLocks noGrp="1" noChangeArrowheads="1"/>
          </p:cNvSpPr>
          <p:nvPr>
            <p:ph type="title" idx="4294967295"/>
          </p:nvPr>
        </p:nvSpPr>
        <p:spPr>
          <a:xfrm>
            <a:off x="342900" y="260350"/>
            <a:ext cx="8229600" cy="868363"/>
          </a:xfrm>
        </p:spPr>
        <p:txBody>
          <a:bodyPr/>
          <a:lstStyle/>
          <a:p>
            <a:pPr algn="ctr"/>
            <a:r>
              <a:rPr lang="es-ES" altLang="es-AR" sz="32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Esquema Complejo ácido graso sintasa</a:t>
            </a:r>
          </a:p>
        </p:txBody>
      </p:sp>
      <p:sp>
        <p:nvSpPr>
          <p:cNvPr id="34829" name="Cuadro de texto 62"/>
          <p:cNvSpPr txBox="1">
            <a:spLocks noChangeArrowheads="1"/>
          </p:cNvSpPr>
          <p:nvPr/>
        </p:nvSpPr>
        <p:spPr bwMode="auto">
          <a:xfrm>
            <a:off x="7620000" y="2667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</a:p>
        </p:txBody>
      </p:sp>
      <p:sp>
        <p:nvSpPr>
          <p:cNvPr id="34830" name="Cuadro de texto 63"/>
          <p:cNvSpPr txBox="1">
            <a:spLocks noChangeArrowheads="1"/>
          </p:cNvSpPr>
          <p:nvPr/>
        </p:nvSpPr>
        <p:spPr bwMode="auto">
          <a:xfrm>
            <a:off x="1066800" y="28956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</a:p>
        </p:txBody>
      </p:sp>
      <p:sp>
        <p:nvSpPr>
          <p:cNvPr id="34831" name="Cuadro de texto 64"/>
          <p:cNvSpPr txBox="1">
            <a:spLocks noChangeArrowheads="1"/>
          </p:cNvSpPr>
          <p:nvPr/>
        </p:nvSpPr>
        <p:spPr bwMode="auto">
          <a:xfrm>
            <a:off x="8305800" y="21336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_tradnl" altLang="es-AR" sz="1800"/>
          </a:p>
        </p:txBody>
      </p:sp>
      <p:sp>
        <p:nvSpPr>
          <p:cNvPr id="34832" name="Cuadro de texto 67"/>
          <p:cNvSpPr txBox="1">
            <a:spLocks noChangeArrowheads="1"/>
          </p:cNvSpPr>
          <p:nvPr/>
        </p:nvSpPr>
        <p:spPr bwMode="auto">
          <a:xfrm>
            <a:off x="5334000" y="17526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Enoil</a:t>
            </a:r>
            <a:r>
              <a:rPr lang="es-ES" altLang="es-AR" sz="1600" b="1">
                <a:solidFill>
                  <a:schemeClr val="bg1"/>
                </a:solidFill>
              </a:rPr>
              <a:t> </a:t>
            </a:r>
            <a:r>
              <a:rPr lang="es-ES" altLang="es-AR" sz="1600" b="1" i="1">
                <a:solidFill>
                  <a:schemeClr val="bg1"/>
                </a:solidFill>
              </a:rPr>
              <a:t>reductasa</a:t>
            </a:r>
          </a:p>
        </p:txBody>
      </p:sp>
      <p:sp>
        <p:nvSpPr>
          <p:cNvPr id="34833" name="Rectángulo 68"/>
          <p:cNvSpPr>
            <a:spLocks noChangeArrowheads="1"/>
          </p:cNvSpPr>
          <p:nvPr/>
        </p:nvSpPr>
        <p:spPr bwMode="auto">
          <a:xfrm>
            <a:off x="4343400" y="14478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Hidratasa</a:t>
            </a:r>
          </a:p>
        </p:txBody>
      </p:sp>
      <p:sp>
        <p:nvSpPr>
          <p:cNvPr id="34834" name="Rectángulo 69"/>
          <p:cNvSpPr>
            <a:spLocks noChangeArrowheads="1"/>
          </p:cNvSpPr>
          <p:nvPr/>
        </p:nvSpPr>
        <p:spPr bwMode="auto">
          <a:xfrm>
            <a:off x="1274763" y="1600200"/>
            <a:ext cx="14684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Acetil Transacilasa </a:t>
            </a:r>
          </a:p>
        </p:txBody>
      </p:sp>
      <p:sp>
        <p:nvSpPr>
          <p:cNvPr id="34835" name="Cuadro de texto 70"/>
          <p:cNvSpPr txBox="1">
            <a:spLocks noChangeArrowheads="1"/>
          </p:cNvSpPr>
          <p:nvPr/>
        </p:nvSpPr>
        <p:spPr bwMode="auto">
          <a:xfrm>
            <a:off x="685800" y="2362200"/>
            <a:ext cx="99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Cetoacil sintasa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36" name="Rectángulo 71"/>
          <p:cNvSpPr>
            <a:spLocks noChangeArrowheads="1"/>
          </p:cNvSpPr>
          <p:nvPr/>
        </p:nvSpPr>
        <p:spPr bwMode="auto">
          <a:xfrm>
            <a:off x="2743200" y="1676400"/>
            <a:ext cx="1468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Malonil</a:t>
            </a:r>
            <a:r>
              <a:rPr lang="es-ES" altLang="es-AR" sz="1600" b="1">
                <a:solidFill>
                  <a:schemeClr val="bg1"/>
                </a:solidFill>
              </a:rPr>
              <a:t> </a:t>
            </a:r>
            <a:r>
              <a:rPr lang="es-ES" altLang="es-AR" sz="1600" b="1" i="1">
                <a:solidFill>
                  <a:schemeClr val="bg1"/>
                </a:solidFill>
              </a:rPr>
              <a:t>Transacilasa </a:t>
            </a:r>
          </a:p>
        </p:txBody>
      </p:sp>
      <p:sp>
        <p:nvSpPr>
          <p:cNvPr id="34837" name="Cuadro de texto 72"/>
          <p:cNvSpPr txBox="1">
            <a:spLocks noChangeArrowheads="1"/>
          </p:cNvSpPr>
          <p:nvPr/>
        </p:nvSpPr>
        <p:spPr bwMode="auto">
          <a:xfrm>
            <a:off x="7505700" y="2416175"/>
            <a:ext cx="6858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>
                <a:solidFill>
                  <a:schemeClr val="bg1"/>
                </a:solidFill>
              </a:rPr>
              <a:t>ACP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38" name="Cuadro de texto 74"/>
          <p:cNvSpPr txBox="1">
            <a:spLocks noChangeArrowheads="1"/>
          </p:cNvSpPr>
          <p:nvPr/>
        </p:nvSpPr>
        <p:spPr bwMode="auto">
          <a:xfrm>
            <a:off x="7848600" y="21336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Tioesterasa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39" name="Cuadro de texto 109"/>
          <p:cNvSpPr txBox="1">
            <a:spLocks noChangeArrowheads="1"/>
          </p:cNvSpPr>
          <p:nvPr/>
        </p:nvSpPr>
        <p:spPr bwMode="auto">
          <a:xfrm>
            <a:off x="6172200" y="23622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Cetoacil reductasa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40" name="Cuadro de texto 111"/>
          <p:cNvSpPr txBox="1">
            <a:spLocks noChangeArrowheads="1"/>
          </p:cNvSpPr>
          <p:nvPr/>
        </p:nvSpPr>
        <p:spPr bwMode="auto">
          <a:xfrm>
            <a:off x="990600" y="3505200"/>
            <a:ext cx="609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SH</a:t>
            </a:r>
          </a:p>
        </p:txBody>
      </p:sp>
      <p:sp>
        <p:nvSpPr>
          <p:cNvPr id="34841" name="Cuadro de texto 113"/>
          <p:cNvSpPr txBox="1">
            <a:spLocks noChangeArrowheads="1"/>
          </p:cNvSpPr>
          <p:nvPr/>
        </p:nvSpPr>
        <p:spPr bwMode="auto">
          <a:xfrm>
            <a:off x="609600" y="42672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4´Fosfo  panteteína</a:t>
            </a:r>
          </a:p>
        </p:txBody>
      </p:sp>
      <p:sp>
        <p:nvSpPr>
          <p:cNvPr id="34842" name="Cuadro de texto 114"/>
          <p:cNvSpPr txBox="1">
            <a:spLocks noChangeArrowheads="1"/>
          </p:cNvSpPr>
          <p:nvPr/>
        </p:nvSpPr>
        <p:spPr bwMode="auto">
          <a:xfrm>
            <a:off x="7467600" y="3505200"/>
            <a:ext cx="609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SH</a:t>
            </a:r>
          </a:p>
        </p:txBody>
      </p:sp>
      <p:sp>
        <p:nvSpPr>
          <p:cNvPr id="34843" name="Cuadro de texto 116"/>
          <p:cNvSpPr txBox="1">
            <a:spLocks noChangeArrowheads="1"/>
          </p:cNvSpPr>
          <p:nvPr/>
        </p:nvSpPr>
        <p:spPr bwMode="auto">
          <a:xfrm>
            <a:off x="1066800" y="32766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</a:p>
        </p:txBody>
      </p:sp>
      <p:sp>
        <p:nvSpPr>
          <p:cNvPr id="34844" name="Cuadro de texto 118"/>
          <p:cNvSpPr txBox="1">
            <a:spLocks noChangeArrowheads="1"/>
          </p:cNvSpPr>
          <p:nvPr/>
        </p:nvSpPr>
        <p:spPr bwMode="auto">
          <a:xfrm>
            <a:off x="7620000" y="32766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</a:p>
        </p:txBody>
      </p:sp>
      <p:sp>
        <p:nvSpPr>
          <p:cNvPr id="34845" name="Cuadro de texto 119"/>
          <p:cNvSpPr txBox="1">
            <a:spLocks noChangeArrowheads="1"/>
          </p:cNvSpPr>
          <p:nvPr/>
        </p:nvSpPr>
        <p:spPr bwMode="auto">
          <a:xfrm>
            <a:off x="990600" y="41148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  <a:endParaRPr lang="es-ES" altLang="es-AR" sz="1400" b="1"/>
          </a:p>
        </p:txBody>
      </p:sp>
      <p:sp>
        <p:nvSpPr>
          <p:cNvPr id="34846" name="Cuadro de texto 120"/>
          <p:cNvSpPr txBox="1">
            <a:spLocks noChangeArrowheads="1"/>
          </p:cNvSpPr>
          <p:nvPr/>
        </p:nvSpPr>
        <p:spPr bwMode="auto">
          <a:xfrm>
            <a:off x="914400" y="3962400"/>
            <a:ext cx="609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/>
              <a:t>SH</a:t>
            </a:r>
          </a:p>
        </p:txBody>
      </p:sp>
      <p:sp>
        <p:nvSpPr>
          <p:cNvPr id="34847" name="Cuadro de texto 121"/>
          <p:cNvSpPr txBox="1">
            <a:spLocks noChangeArrowheads="1"/>
          </p:cNvSpPr>
          <p:nvPr/>
        </p:nvSpPr>
        <p:spPr bwMode="auto">
          <a:xfrm>
            <a:off x="2286000" y="59436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Enoil</a:t>
            </a:r>
            <a:r>
              <a:rPr lang="es-ES" altLang="es-AR" sz="1600" b="1">
                <a:solidFill>
                  <a:schemeClr val="bg1"/>
                </a:solidFill>
              </a:rPr>
              <a:t> </a:t>
            </a:r>
            <a:r>
              <a:rPr lang="es-ES" altLang="es-AR" sz="1600" b="1" i="1">
                <a:solidFill>
                  <a:schemeClr val="bg1"/>
                </a:solidFill>
              </a:rPr>
              <a:t>reductasa</a:t>
            </a:r>
          </a:p>
        </p:txBody>
      </p:sp>
      <p:sp>
        <p:nvSpPr>
          <p:cNvPr id="34848" name="Cuadro de texto 122"/>
          <p:cNvSpPr txBox="1">
            <a:spLocks noChangeArrowheads="1"/>
          </p:cNvSpPr>
          <p:nvPr/>
        </p:nvSpPr>
        <p:spPr bwMode="auto">
          <a:xfrm>
            <a:off x="1066800" y="59436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Cetoacil reductasa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49" name="Cuadro de texto 125"/>
          <p:cNvSpPr txBox="1">
            <a:spLocks noChangeArrowheads="1"/>
          </p:cNvSpPr>
          <p:nvPr/>
        </p:nvSpPr>
        <p:spPr bwMode="auto">
          <a:xfrm>
            <a:off x="7543800" y="4876800"/>
            <a:ext cx="99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Cetoacil sintasa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50" name="Rectángulo 126"/>
          <p:cNvSpPr>
            <a:spLocks noChangeArrowheads="1"/>
          </p:cNvSpPr>
          <p:nvPr/>
        </p:nvSpPr>
        <p:spPr bwMode="auto">
          <a:xfrm>
            <a:off x="6172200" y="5257800"/>
            <a:ext cx="1468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Acetil Transacilasa </a:t>
            </a:r>
          </a:p>
        </p:txBody>
      </p:sp>
      <p:sp>
        <p:nvSpPr>
          <p:cNvPr id="34851" name="Rectángulo 127"/>
          <p:cNvSpPr>
            <a:spLocks noChangeArrowheads="1"/>
          </p:cNvSpPr>
          <p:nvPr/>
        </p:nvSpPr>
        <p:spPr bwMode="auto">
          <a:xfrm>
            <a:off x="4648200" y="5562600"/>
            <a:ext cx="1468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Malonil</a:t>
            </a:r>
            <a:r>
              <a:rPr lang="es-ES" altLang="es-AR" sz="1600" b="1">
                <a:solidFill>
                  <a:schemeClr val="bg1"/>
                </a:solidFill>
              </a:rPr>
              <a:t> </a:t>
            </a:r>
            <a:r>
              <a:rPr lang="es-ES" altLang="es-AR" sz="1600" b="1" i="1">
                <a:solidFill>
                  <a:schemeClr val="bg1"/>
                </a:solidFill>
              </a:rPr>
              <a:t>Transacilasa </a:t>
            </a:r>
          </a:p>
        </p:txBody>
      </p:sp>
      <p:sp>
        <p:nvSpPr>
          <p:cNvPr id="34852" name="Cuadro de texto 128"/>
          <p:cNvSpPr txBox="1">
            <a:spLocks noChangeArrowheads="1"/>
          </p:cNvSpPr>
          <p:nvPr/>
        </p:nvSpPr>
        <p:spPr bwMode="auto">
          <a:xfrm>
            <a:off x="914400" y="5029200"/>
            <a:ext cx="685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>
                <a:solidFill>
                  <a:schemeClr val="bg1"/>
                </a:solidFill>
              </a:rPr>
              <a:t>ACP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53" name="Cuadro de texto 129"/>
          <p:cNvSpPr txBox="1">
            <a:spLocks noChangeArrowheads="1"/>
          </p:cNvSpPr>
          <p:nvPr/>
        </p:nvSpPr>
        <p:spPr bwMode="auto">
          <a:xfrm rot="-4064482">
            <a:off x="-288925" y="547052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Tioesterasa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54" name="Cuadro de texto 130"/>
          <p:cNvSpPr txBox="1">
            <a:spLocks noChangeArrowheads="1"/>
          </p:cNvSpPr>
          <p:nvPr/>
        </p:nvSpPr>
        <p:spPr bwMode="auto">
          <a:xfrm>
            <a:off x="7696200" y="4191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  <a:endParaRPr lang="es-ES" altLang="es-AR" sz="1400" b="1"/>
          </a:p>
        </p:txBody>
      </p:sp>
      <p:sp>
        <p:nvSpPr>
          <p:cNvPr id="34855" name="Rectángulo 131"/>
          <p:cNvSpPr>
            <a:spLocks noChangeArrowheads="1"/>
          </p:cNvSpPr>
          <p:nvPr/>
        </p:nvSpPr>
        <p:spPr bwMode="auto">
          <a:xfrm>
            <a:off x="3124200" y="57912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Hidratasa</a:t>
            </a:r>
          </a:p>
        </p:txBody>
      </p:sp>
      <p:sp>
        <p:nvSpPr>
          <p:cNvPr id="34856" name="Cuadro de texto 132"/>
          <p:cNvSpPr txBox="1">
            <a:spLocks noChangeArrowheads="1"/>
          </p:cNvSpPr>
          <p:nvPr/>
        </p:nvSpPr>
        <p:spPr bwMode="auto">
          <a:xfrm>
            <a:off x="990600" y="4724400"/>
            <a:ext cx="341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  <a:endParaRPr lang="es-ES" altLang="es-AR" sz="1400" b="1"/>
          </a:p>
        </p:txBody>
      </p:sp>
      <p:sp>
        <p:nvSpPr>
          <p:cNvPr id="34857" name="Cuadro de texto 133"/>
          <p:cNvSpPr txBox="1">
            <a:spLocks noChangeArrowheads="1"/>
          </p:cNvSpPr>
          <p:nvPr/>
        </p:nvSpPr>
        <p:spPr bwMode="auto">
          <a:xfrm>
            <a:off x="7620000" y="44196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Cisteína</a:t>
            </a:r>
          </a:p>
        </p:txBody>
      </p:sp>
      <p:sp>
        <p:nvSpPr>
          <p:cNvPr id="34858" name="Cuadro de texto 134"/>
          <p:cNvSpPr txBox="1">
            <a:spLocks noChangeArrowheads="1"/>
          </p:cNvSpPr>
          <p:nvPr/>
        </p:nvSpPr>
        <p:spPr bwMode="auto">
          <a:xfrm>
            <a:off x="7543800" y="3962400"/>
            <a:ext cx="609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SH</a:t>
            </a:r>
          </a:p>
        </p:txBody>
      </p:sp>
      <p:sp>
        <p:nvSpPr>
          <p:cNvPr id="34859" name="Cuadro de texto 135"/>
          <p:cNvSpPr txBox="1">
            <a:spLocks noChangeArrowheads="1"/>
          </p:cNvSpPr>
          <p:nvPr/>
        </p:nvSpPr>
        <p:spPr bwMode="auto">
          <a:xfrm>
            <a:off x="7772400" y="4648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  <a:endParaRPr lang="es-ES" altLang="es-AR" sz="1400" b="1"/>
          </a:p>
        </p:txBody>
      </p:sp>
      <p:sp>
        <p:nvSpPr>
          <p:cNvPr id="34860" name="Forma libre 138"/>
          <p:cNvSpPr>
            <a:spLocks/>
          </p:cNvSpPr>
          <p:nvPr/>
        </p:nvSpPr>
        <p:spPr bwMode="auto">
          <a:xfrm>
            <a:off x="4191000" y="5943600"/>
            <a:ext cx="381000" cy="76200"/>
          </a:xfrm>
          <a:custGeom>
            <a:avLst/>
            <a:gdLst>
              <a:gd name="T0" fmla="*/ 0 w 240"/>
              <a:gd name="T1" fmla="*/ 0 h 48"/>
              <a:gd name="T2" fmla="*/ 2147483647 w 240"/>
              <a:gd name="T3" fmla="*/ 2147483647 h 48"/>
              <a:gd name="T4" fmla="*/ 2147483647 w 240"/>
              <a:gd name="T5" fmla="*/ 0 h 4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" h="48">
                <a:moveTo>
                  <a:pt x="0" y="0"/>
                </a:moveTo>
                <a:cubicBezTo>
                  <a:pt x="4" y="24"/>
                  <a:pt x="8" y="48"/>
                  <a:pt x="48" y="48"/>
                </a:cubicBezTo>
                <a:cubicBezTo>
                  <a:pt x="88" y="48"/>
                  <a:pt x="208" y="8"/>
                  <a:pt x="240" y="0"/>
                </a:cubicBezTo>
              </a:path>
            </a:pathLst>
          </a:cu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61" name="Forma libre 139"/>
          <p:cNvSpPr>
            <a:spLocks/>
          </p:cNvSpPr>
          <p:nvPr/>
        </p:nvSpPr>
        <p:spPr bwMode="auto">
          <a:xfrm>
            <a:off x="4114800" y="1587500"/>
            <a:ext cx="304800" cy="165100"/>
          </a:xfrm>
          <a:custGeom>
            <a:avLst/>
            <a:gdLst>
              <a:gd name="T0" fmla="*/ 0 w 192"/>
              <a:gd name="T1" fmla="*/ 2147483647 h 104"/>
              <a:gd name="T2" fmla="*/ 2147483647 w 192"/>
              <a:gd name="T3" fmla="*/ 2147483647 h 104"/>
              <a:gd name="T4" fmla="*/ 2147483647 w 192"/>
              <a:gd name="T5" fmla="*/ 2147483647 h 10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2" h="104">
                <a:moveTo>
                  <a:pt x="0" y="104"/>
                </a:moveTo>
                <a:cubicBezTo>
                  <a:pt x="8" y="60"/>
                  <a:pt x="16" y="16"/>
                  <a:pt x="48" y="8"/>
                </a:cubicBezTo>
                <a:cubicBezTo>
                  <a:pt x="80" y="0"/>
                  <a:pt x="168" y="48"/>
                  <a:pt x="192" y="56"/>
                </a:cubicBezTo>
              </a:path>
            </a:pathLst>
          </a:cu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8968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8975" y="404664"/>
            <a:ext cx="7756525" cy="1054100"/>
          </a:xfrm>
        </p:spPr>
        <p:txBody>
          <a:bodyPr/>
          <a:lstStyle/>
          <a:p>
            <a:r>
              <a:rPr lang="es-A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Síntesis de ácidos grasos</a:t>
            </a:r>
            <a:endParaRPr lang="es-A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123" y="1340768"/>
            <a:ext cx="6182205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76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Cuadro de texto 4"/>
          <p:cNvSpPr txBox="1">
            <a:spLocks noChangeArrowheads="1"/>
          </p:cNvSpPr>
          <p:nvPr/>
        </p:nvSpPr>
        <p:spPr bwMode="auto">
          <a:xfrm>
            <a:off x="2555875" y="2060575"/>
            <a:ext cx="3744913" cy="429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s-ES" altLang="es-AR" sz="2400" b="1"/>
              <a:t>Alostérica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" altLang="es-AR" sz="24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" altLang="es-AR" sz="24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" altLang="es-AR" sz="24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s-ES" altLang="es-AR" sz="2400" b="1"/>
              <a:t>Covalente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endParaRPr lang="es-ES" altLang="es-AR" sz="24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" altLang="es-AR" sz="24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s-ES" altLang="es-AR" sz="2400" b="1"/>
              <a:t>Transcripción génica:</a:t>
            </a:r>
          </a:p>
        </p:txBody>
      </p:sp>
      <p:sp>
        <p:nvSpPr>
          <p:cNvPr id="45059" name="Rectángulo 5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3200" b="1">
                <a:solidFill>
                  <a:srgbClr val="FFC000"/>
                </a:solidFill>
              </a:rPr>
              <a:t>REGULACION DE LA BIOSINTESIS DE ACIDOS GRASOS </a:t>
            </a:r>
          </a:p>
        </p:txBody>
      </p:sp>
      <p:sp>
        <p:nvSpPr>
          <p:cNvPr id="45060" name="Cuadro de texto 6"/>
          <p:cNvSpPr txBox="1">
            <a:spLocks noChangeArrowheads="1"/>
          </p:cNvSpPr>
          <p:nvPr/>
        </p:nvSpPr>
        <p:spPr bwMode="auto">
          <a:xfrm>
            <a:off x="323850" y="3357563"/>
            <a:ext cx="2232025" cy="1169987"/>
          </a:xfrm>
          <a:prstGeom prst="rect">
            <a:avLst/>
          </a:prstGeom>
          <a:solidFill>
            <a:srgbClr val="DDDDDD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b="1" i="1">
                <a:solidFill>
                  <a:srgbClr val="3333FF"/>
                </a:solidFill>
              </a:rPr>
              <a:t>Acetil-CoA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b="1" i="1">
                <a:solidFill>
                  <a:srgbClr val="3333FF"/>
                </a:solidFill>
              </a:rPr>
              <a:t>carboxilasa</a:t>
            </a:r>
          </a:p>
        </p:txBody>
      </p:sp>
      <p:sp>
        <p:nvSpPr>
          <p:cNvPr id="45061" name="Autoforma 7"/>
          <p:cNvSpPr>
            <a:spLocks/>
          </p:cNvSpPr>
          <p:nvPr/>
        </p:nvSpPr>
        <p:spPr bwMode="auto">
          <a:xfrm>
            <a:off x="4429125" y="1700213"/>
            <a:ext cx="358775" cy="1657350"/>
          </a:xfrm>
          <a:prstGeom prst="leftBrace">
            <a:avLst>
              <a:gd name="adj1" fmla="val 38496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AR" altLang="es-AR" sz="1800"/>
          </a:p>
        </p:txBody>
      </p:sp>
      <p:sp>
        <p:nvSpPr>
          <p:cNvPr id="45062" name="Autoforma 8"/>
          <p:cNvSpPr>
            <a:spLocks/>
          </p:cNvSpPr>
          <p:nvPr/>
        </p:nvSpPr>
        <p:spPr bwMode="auto">
          <a:xfrm>
            <a:off x="4284663" y="1484313"/>
            <a:ext cx="431800" cy="17272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ES_tradnl" altLang="es-AR" sz="1800"/>
          </a:p>
        </p:txBody>
      </p:sp>
      <p:sp>
        <p:nvSpPr>
          <p:cNvPr id="45063" name="Elipse 9"/>
          <p:cNvSpPr>
            <a:spLocks noChangeArrowheads="1"/>
          </p:cNvSpPr>
          <p:nvPr/>
        </p:nvSpPr>
        <p:spPr bwMode="auto">
          <a:xfrm>
            <a:off x="4787900" y="170021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2400" b="1">
                <a:solidFill>
                  <a:srgbClr val="3333FF"/>
                </a:solidFill>
              </a:rPr>
              <a:t>+</a:t>
            </a:r>
          </a:p>
        </p:txBody>
      </p:sp>
      <p:sp>
        <p:nvSpPr>
          <p:cNvPr id="45064" name="Elipse 10"/>
          <p:cNvSpPr>
            <a:spLocks noChangeArrowheads="1"/>
          </p:cNvSpPr>
          <p:nvPr/>
        </p:nvSpPr>
        <p:spPr bwMode="auto">
          <a:xfrm>
            <a:off x="4859338" y="2636838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2400" b="1">
                <a:solidFill>
                  <a:srgbClr val="FF3300"/>
                </a:solidFill>
              </a:rPr>
              <a:t>-</a:t>
            </a:r>
          </a:p>
        </p:txBody>
      </p:sp>
      <p:sp>
        <p:nvSpPr>
          <p:cNvPr id="45065" name="Autoforma 11"/>
          <p:cNvSpPr>
            <a:spLocks/>
          </p:cNvSpPr>
          <p:nvPr/>
        </p:nvSpPr>
        <p:spPr bwMode="auto">
          <a:xfrm>
            <a:off x="4356100" y="3573463"/>
            <a:ext cx="431800" cy="17272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ES_tradnl" altLang="es-AR" sz="1800"/>
          </a:p>
        </p:txBody>
      </p:sp>
      <p:sp>
        <p:nvSpPr>
          <p:cNvPr id="45066" name="Elipse 12"/>
          <p:cNvSpPr>
            <a:spLocks noChangeArrowheads="1"/>
          </p:cNvSpPr>
          <p:nvPr/>
        </p:nvSpPr>
        <p:spPr bwMode="auto">
          <a:xfrm>
            <a:off x="4859338" y="378936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2400" b="1">
                <a:solidFill>
                  <a:srgbClr val="3333FF"/>
                </a:solidFill>
              </a:rPr>
              <a:t>+</a:t>
            </a:r>
          </a:p>
        </p:txBody>
      </p:sp>
      <p:sp>
        <p:nvSpPr>
          <p:cNvPr id="45067" name="Elipse 13"/>
          <p:cNvSpPr>
            <a:spLocks noChangeArrowheads="1"/>
          </p:cNvSpPr>
          <p:nvPr/>
        </p:nvSpPr>
        <p:spPr bwMode="auto">
          <a:xfrm>
            <a:off x="4930775" y="4725988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2400" b="1">
                <a:solidFill>
                  <a:srgbClr val="FF3300"/>
                </a:solidFill>
              </a:rPr>
              <a:t>-</a:t>
            </a:r>
          </a:p>
        </p:txBody>
      </p:sp>
      <p:sp>
        <p:nvSpPr>
          <p:cNvPr id="45068" name="Cuadro de texto 14"/>
          <p:cNvSpPr txBox="1">
            <a:spLocks noChangeArrowheads="1"/>
          </p:cNvSpPr>
          <p:nvPr/>
        </p:nvSpPr>
        <p:spPr bwMode="auto">
          <a:xfrm>
            <a:off x="5435600" y="1773238"/>
            <a:ext cx="17287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2000" b="1"/>
              <a:t>Citrato</a:t>
            </a:r>
          </a:p>
        </p:txBody>
      </p:sp>
      <p:sp>
        <p:nvSpPr>
          <p:cNvPr id="45069" name="Cuadro de texto 15"/>
          <p:cNvSpPr txBox="1">
            <a:spLocks noChangeArrowheads="1"/>
          </p:cNvSpPr>
          <p:nvPr/>
        </p:nvSpPr>
        <p:spPr bwMode="auto">
          <a:xfrm>
            <a:off x="5580063" y="2708275"/>
            <a:ext cx="18002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2000" b="1"/>
              <a:t>Palmitil-CoA</a:t>
            </a:r>
          </a:p>
        </p:txBody>
      </p:sp>
      <p:sp>
        <p:nvSpPr>
          <p:cNvPr id="45070" name="Cuadro de texto 16"/>
          <p:cNvSpPr txBox="1">
            <a:spLocks noChangeArrowheads="1"/>
          </p:cNvSpPr>
          <p:nvPr/>
        </p:nvSpPr>
        <p:spPr bwMode="auto">
          <a:xfrm>
            <a:off x="5580063" y="3860800"/>
            <a:ext cx="17287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2000" b="1"/>
              <a:t>Insulina</a:t>
            </a:r>
          </a:p>
        </p:txBody>
      </p:sp>
      <p:sp>
        <p:nvSpPr>
          <p:cNvPr id="45071" name="Cuadro de texto 17"/>
          <p:cNvSpPr txBox="1">
            <a:spLocks noChangeArrowheads="1"/>
          </p:cNvSpPr>
          <p:nvPr/>
        </p:nvSpPr>
        <p:spPr bwMode="auto">
          <a:xfrm>
            <a:off x="5580063" y="4868863"/>
            <a:ext cx="17287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2000" b="1"/>
              <a:t>Glucagón, Adrenalina</a:t>
            </a:r>
          </a:p>
        </p:txBody>
      </p:sp>
      <p:sp>
        <p:nvSpPr>
          <p:cNvPr id="45072" name="Cuadro de texto 18"/>
          <p:cNvSpPr txBox="1">
            <a:spLocks noChangeArrowheads="1"/>
          </p:cNvSpPr>
          <p:nvPr/>
        </p:nvSpPr>
        <p:spPr bwMode="auto">
          <a:xfrm>
            <a:off x="6732588" y="5876925"/>
            <a:ext cx="20875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2000" b="1"/>
              <a:t>A.G. poliinsaturados</a:t>
            </a:r>
          </a:p>
        </p:txBody>
      </p:sp>
      <p:sp>
        <p:nvSpPr>
          <p:cNvPr id="45073" name="Elipse 19"/>
          <p:cNvSpPr>
            <a:spLocks noChangeArrowheads="1"/>
          </p:cNvSpPr>
          <p:nvPr/>
        </p:nvSpPr>
        <p:spPr bwMode="auto">
          <a:xfrm>
            <a:off x="6083300" y="594836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2400" b="1">
                <a:solidFill>
                  <a:srgbClr val="FF3300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0275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COLESTEROL ESTRUCTURA</a:t>
            </a:r>
            <a:endParaRPr lang="es-A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050" name="Picture 2" descr="C:\Users\ethel\Documents\2011\Figuras del Crash\Metabolismo de Lipidos\17 Estructura CH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2575396"/>
            <a:ext cx="4229100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38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BIOSÍNTESIS</a:t>
            </a:r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El organismo no depende del aporte exógeno.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El colesterol es sintetizado por casi todos los órganos, principalmente por hígado, intestino, gónadas, suprarrenal, tejido adiposo, piel, músculo.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Los átomos de carbono del colesterol provienen del acetato (acetil-</a:t>
            </a:r>
            <a:r>
              <a:rPr lang="es-AR" dirty="0" err="1" smtClean="0">
                <a:solidFill>
                  <a:schemeClr val="bg1"/>
                </a:solidFill>
              </a:rPr>
              <a:t>CoA</a:t>
            </a:r>
            <a:r>
              <a:rPr lang="es-AR" dirty="0" smtClean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7371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REGULACIÓN DE LA SÍNTESIS</a:t>
            </a:r>
            <a:endParaRPr lang="es-A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98500" y="2575073"/>
            <a:ext cx="7747000" cy="3878263"/>
          </a:xfrm>
        </p:spPr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La síntesis está regulada por la actividad de la enzima HIDROXIMETIL- GLUTARIL COA REDUCTASA, que requiere el aporte de hidrógenos desde el NADPH.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Es inhibida por el colesterol exógeno y los ácidos biliares.</a:t>
            </a:r>
            <a:endParaRPr lang="es-A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CATABOLISMO</a:t>
            </a:r>
            <a:endParaRPr lang="es-A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98500" y="2132856"/>
            <a:ext cx="7747000" cy="3878263"/>
          </a:xfrm>
        </p:spPr>
        <p:txBody>
          <a:bodyPr>
            <a:normAutofit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El organismo no posee enzimas para degradar el núcleo cíclico del colesterol.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En hígado, colesterol se transforma en ácidos biliares</a:t>
            </a:r>
            <a:r>
              <a:rPr lang="es-AR" dirty="0">
                <a:solidFill>
                  <a:schemeClr val="bg1"/>
                </a:solidFill>
              </a:rPr>
              <a:t>.</a:t>
            </a:r>
            <a:endParaRPr lang="es-AR" dirty="0" smtClean="0">
              <a:solidFill>
                <a:schemeClr val="bg1"/>
              </a:solidFill>
            </a:endParaRPr>
          </a:p>
          <a:p>
            <a:endParaRPr lang="es-AR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08172"/>
            <a:ext cx="2808312" cy="330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17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CICLO ENTEROHEPÁTICO</a:t>
            </a:r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564904"/>
            <a:ext cx="7620000" cy="3835896"/>
          </a:xfrm>
        </p:spPr>
        <p:txBody>
          <a:bodyPr>
            <a:normAutofit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Los ácidos biliares junto con colesterol son excretado en la bilis hacia el intestino.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Una parte es reabsorbida y llevada al hígado nuevamente, cumpliendo el </a:t>
            </a:r>
            <a:r>
              <a:rPr lang="es-AR" dirty="0" err="1" smtClean="0">
                <a:solidFill>
                  <a:schemeClr val="bg1"/>
                </a:solidFill>
              </a:rPr>
              <a:t>cicloenterohepático</a:t>
            </a:r>
            <a:r>
              <a:rPr lang="es-AR" dirty="0" smtClean="0">
                <a:solidFill>
                  <a:schemeClr val="bg1"/>
                </a:solidFill>
              </a:rPr>
              <a:t>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Otra parte es degradada por enzimas de las bacterias de la flora intestinal a </a:t>
            </a:r>
            <a:r>
              <a:rPr lang="es-AR" dirty="0" err="1" smtClean="0">
                <a:solidFill>
                  <a:schemeClr val="bg1"/>
                </a:solidFill>
              </a:rPr>
              <a:t>coprostanol</a:t>
            </a:r>
            <a:r>
              <a:rPr lang="es-AR" dirty="0" smtClean="0">
                <a:solidFill>
                  <a:schemeClr val="bg1"/>
                </a:solidFill>
              </a:rPr>
              <a:t> y </a:t>
            </a:r>
            <a:r>
              <a:rPr lang="es-AR" dirty="0" err="1" smtClean="0">
                <a:solidFill>
                  <a:schemeClr val="bg1"/>
                </a:solidFill>
              </a:rPr>
              <a:t>colestanol</a:t>
            </a:r>
            <a:r>
              <a:rPr lang="es-AR" dirty="0" smtClean="0">
                <a:solidFill>
                  <a:schemeClr val="bg1"/>
                </a:solidFill>
              </a:rPr>
              <a:t>, principales esteroles de la materia fecal.</a:t>
            </a:r>
            <a:endParaRPr lang="es-A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67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Las micelas formadas por fosfolípidos y sales biliares son hidrolizadas por la </a:t>
            </a:r>
            <a:r>
              <a:rPr lang="es-AR" i="1" dirty="0" err="1" smtClean="0">
                <a:solidFill>
                  <a:schemeClr val="bg1"/>
                </a:solidFill>
              </a:rPr>
              <a:t>fosfolipasa</a:t>
            </a:r>
            <a:r>
              <a:rPr lang="es-AR" i="1" dirty="0" smtClean="0">
                <a:solidFill>
                  <a:schemeClr val="bg1"/>
                </a:solidFill>
              </a:rPr>
              <a:t> A2, </a:t>
            </a:r>
            <a:r>
              <a:rPr lang="es-AR" dirty="0" smtClean="0">
                <a:solidFill>
                  <a:schemeClr val="bg1"/>
                </a:solidFill>
              </a:rPr>
              <a:t>para dar como resultado </a:t>
            </a:r>
            <a:r>
              <a:rPr lang="es-AR" dirty="0" err="1" smtClean="0">
                <a:solidFill>
                  <a:schemeClr val="bg1"/>
                </a:solidFill>
              </a:rPr>
              <a:t>lisofosfolípido</a:t>
            </a:r>
            <a:r>
              <a:rPr lang="es-AR" dirty="0" smtClean="0">
                <a:solidFill>
                  <a:schemeClr val="bg1"/>
                </a:solidFill>
              </a:rPr>
              <a:t> y ácido graso libre.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Los </a:t>
            </a:r>
            <a:r>
              <a:rPr lang="es-AR" dirty="0" err="1" smtClean="0">
                <a:solidFill>
                  <a:schemeClr val="bg1"/>
                </a:solidFill>
              </a:rPr>
              <a:t>lisofosfolípidos</a:t>
            </a:r>
            <a:r>
              <a:rPr lang="es-AR" dirty="0" smtClean="0">
                <a:solidFill>
                  <a:schemeClr val="bg1"/>
                </a:solidFill>
              </a:rPr>
              <a:t> son degradados por </a:t>
            </a:r>
            <a:r>
              <a:rPr lang="es-AR" dirty="0" err="1" smtClean="0">
                <a:solidFill>
                  <a:schemeClr val="bg1"/>
                </a:solidFill>
              </a:rPr>
              <a:t>esterasas</a:t>
            </a:r>
            <a:r>
              <a:rPr lang="es-AR" dirty="0" smtClean="0">
                <a:solidFill>
                  <a:schemeClr val="bg1"/>
                </a:solidFill>
              </a:rPr>
              <a:t> y fosfatasas.</a:t>
            </a:r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FOSFOLÍPIDOS</a:t>
            </a:r>
            <a:endParaRPr lang="es-A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10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Son escindidos en colesterol libre y ácido graso por la </a:t>
            </a:r>
            <a:r>
              <a:rPr lang="es-AR" i="1" dirty="0" smtClean="0">
                <a:solidFill>
                  <a:schemeClr val="bg1"/>
                </a:solidFill>
              </a:rPr>
              <a:t>colesterol </a:t>
            </a:r>
            <a:r>
              <a:rPr lang="es-AR" i="1" dirty="0" err="1" smtClean="0">
                <a:solidFill>
                  <a:schemeClr val="bg1"/>
                </a:solidFill>
              </a:rPr>
              <a:t>esterasa</a:t>
            </a:r>
            <a:r>
              <a:rPr lang="es-AR" i="1" dirty="0" smtClean="0">
                <a:solidFill>
                  <a:schemeClr val="bg1"/>
                </a:solidFill>
              </a:rPr>
              <a:t>, </a:t>
            </a:r>
            <a:r>
              <a:rPr lang="es-AR" dirty="0" smtClean="0">
                <a:solidFill>
                  <a:schemeClr val="bg1"/>
                </a:solidFill>
              </a:rPr>
              <a:t>enzima que también hidroliza </a:t>
            </a:r>
            <a:r>
              <a:rPr lang="es-AR" dirty="0" err="1" smtClean="0">
                <a:solidFill>
                  <a:schemeClr val="bg1"/>
                </a:solidFill>
              </a:rPr>
              <a:t>triacilgliceroles</a:t>
            </a:r>
            <a:r>
              <a:rPr lang="es-AR" dirty="0" smtClean="0">
                <a:solidFill>
                  <a:schemeClr val="bg1"/>
                </a:solidFill>
              </a:rPr>
              <a:t> (</a:t>
            </a:r>
            <a:r>
              <a:rPr lang="es-AR" dirty="0" err="1" smtClean="0">
                <a:solidFill>
                  <a:schemeClr val="bg1"/>
                </a:solidFill>
              </a:rPr>
              <a:t>esterasa</a:t>
            </a:r>
            <a:r>
              <a:rPr lang="es-AR" dirty="0" smtClean="0">
                <a:solidFill>
                  <a:schemeClr val="bg1"/>
                </a:solidFill>
              </a:rPr>
              <a:t> inespecífica).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Su actividad depende de la presencia de sales biliares.</a:t>
            </a:r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ÉSTERES DE COLESTEROL</a:t>
            </a:r>
            <a:endParaRPr lang="es-A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77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14660"/>
            <a:ext cx="7756525" cy="1054100"/>
          </a:xfrm>
        </p:spPr>
        <p:txBody>
          <a:bodyPr/>
          <a:lstStyle/>
          <a:p>
            <a:r>
              <a:rPr lang="es-AR" sz="4400" b="1" dirty="0" smtClean="0">
                <a:solidFill>
                  <a:schemeClr val="bg1"/>
                </a:solidFill>
              </a:rPr>
              <a:t>DIGESTIÓN Y ABSORCIÓN</a:t>
            </a:r>
            <a:endParaRPr lang="es-AR" sz="44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0"/>
            <a:ext cx="569008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Elipse"/>
          <p:cNvSpPr/>
          <p:nvPr/>
        </p:nvSpPr>
        <p:spPr>
          <a:xfrm>
            <a:off x="3059832" y="5013176"/>
            <a:ext cx="4608512" cy="1584176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7924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ABSORCIÓN</a:t>
            </a:r>
            <a:endParaRPr lang="es-AR" dirty="0">
              <a:solidFill>
                <a:schemeClr val="bg1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144" y="2420888"/>
            <a:ext cx="402185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275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212" y="1700808"/>
            <a:ext cx="4479044" cy="4425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Elipse"/>
          <p:cNvSpPr/>
          <p:nvPr/>
        </p:nvSpPr>
        <p:spPr>
          <a:xfrm>
            <a:off x="4860032" y="1988840"/>
            <a:ext cx="2592288" cy="309634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1987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toné">
  <a:themeElements>
    <a:clrScheme name="Claridad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Carton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rton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2945</TotalTime>
  <Words>1332</Words>
  <Application>Microsoft Office PowerPoint</Application>
  <PresentationFormat>Presentación en pantalla (4:3)</PresentationFormat>
  <Paragraphs>258</Paragraphs>
  <Slides>48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48</vt:i4>
      </vt:variant>
    </vt:vector>
  </HeadingPairs>
  <TitlesOfParts>
    <vt:vector size="50" baseType="lpstr">
      <vt:lpstr>Cartoné</vt:lpstr>
      <vt:lpstr>CS ChemDraw Drawing</vt:lpstr>
      <vt:lpstr>METABOLISMO DE LÍPIDOS  Transporte de lípidos</vt:lpstr>
      <vt:lpstr>PROCESO DIGESTIVO DE LOS LÍPIDOS</vt:lpstr>
      <vt:lpstr>Presentación de PowerPoint</vt:lpstr>
      <vt:lpstr>TRIACLIGLICEROLES</vt:lpstr>
      <vt:lpstr>FOSFOLÍPIDOS</vt:lpstr>
      <vt:lpstr>ÉSTERES DE COLESTEROL</vt:lpstr>
      <vt:lpstr>DIGESTIÓN Y ABSORCIÓN</vt:lpstr>
      <vt:lpstr>ABSORCIÓN</vt:lpstr>
      <vt:lpstr>Presentación de PowerPoint</vt:lpstr>
      <vt:lpstr>Presentación de PowerPoint</vt:lpstr>
      <vt:lpstr>Presentación de PowerPoint</vt:lpstr>
      <vt:lpstr>Presentación de PowerPoint</vt:lpstr>
      <vt:lpstr>Clases de Lipoproteínas</vt:lpstr>
      <vt:lpstr>Presentación de PowerPoint</vt:lpstr>
      <vt:lpstr>Presentación de PowerPoint</vt:lpstr>
      <vt:lpstr>ESTRUCTURA DE UN QUILOMICRON </vt:lpstr>
      <vt:lpstr>Presentación de PowerPoint</vt:lpstr>
      <vt:lpstr>Presentación de PowerPoint</vt:lpstr>
      <vt:lpstr>Presentación de PowerPoint</vt:lpstr>
      <vt:lpstr>Enzimas que intervienen en el Metabolismo de las lipoproteínas plasmáticas </vt:lpstr>
      <vt:lpstr>Presentación de PowerPoint</vt:lpstr>
      <vt:lpstr>METABOLISMO DEL TEJIDO ADIPOSO. REGULACIÓN</vt:lpstr>
      <vt:lpstr> DEGRADACIÓN DE LÍPIDOS β-Oxidación de Ácidos Grasos </vt:lpstr>
      <vt:lpstr> 1) Activación del ácido graso</vt:lpstr>
      <vt:lpstr>Presentación de PowerPoint</vt:lpstr>
      <vt:lpstr>β- Oxidación de Ac. Grasos</vt:lpstr>
      <vt:lpstr>Presentación de PowerPoint</vt:lpstr>
      <vt:lpstr>Presentación de PowerPoint</vt:lpstr>
      <vt:lpstr>Presentación de PowerPoint</vt:lpstr>
      <vt:lpstr>Presentación de PowerPoint</vt:lpstr>
      <vt:lpstr>INTERRELACION CON EL CICLO DE KREBS</vt:lpstr>
      <vt:lpstr>Formación de Cuerpos Cetónicos Cetogénesis</vt:lpstr>
      <vt:lpstr>UTILIZACIÓN DE LOS CUERPOS CETÓNICOS</vt:lpstr>
      <vt:lpstr>METABOLISMO DE LIPIDOS</vt:lpstr>
      <vt:lpstr>Presentación de PowerPoint</vt:lpstr>
      <vt:lpstr>Características generales de la Biosíntesis de ácidos grasos</vt:lpstr>
      <vt:lpstr>Presentación de PowerPoint</vt:lpstr>
      <vt:lpstr>Presentación de PowerPoint</vt:lpstr>
      <vt:lpstr>Etapas de la Síntesis de Ac. Grasos</vt:lpstr>
      <vt:lpstr>1) Formación de malonil-CoA</vt:lpstr>
      <vt:lpstr>Esquema Complejo ácido graso sintasa</vt:lpstr>
      <vt:lpstr>Síntesis de ácidos grasos</vt:lpstr>
      <vt:lpstr>Presentación de PowerPoint</vt:lpstr>
      <vt:lpstr>COLESTEROL ESTRUCTURA</vt:lpstr>
      <vt:lpstr>BIOSÍNTESIS</vt:lpstr>
      <vt:lpstr>REGULACIÓN DE LA SÍNTESIS</vt:lpstr>
      <vt:lpstr>CATABOLISMO</vt:lpstr>
      <vt:lpstr>CICLO ENTEROHEPÁTICO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METABOLISMO DE LÍPIDOS  Transporte de lípidos</dc:title>
  <dc:creator>ethel</dc:creator>
  <cp:lastModifiedBy>ethel</cp:lastModifiedBy>
  <cp:revision>14</cp:revision>
  <dcterms:created xsi:type="dcterms:W3CDTF">2015-05-04T17:48:44Z</dcterms:created>
  <dcterms:modified xsi:type="dcterms:W3CDTF">2016-05-17T13:13:02Z</dcterms:modified>
</cp:coreProperties>
</file>